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Default Extension="svg" ContentType="image/sv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8"/>
  </p:notesMasterIdLst>
  <p:sldIdLst>
    <p:sldId id="256" r:id="rId2"/>
    <p:sldId id="293" r:id="rId3"/>
    <p:sldId id="292" r:id="rId4"/>
    <p:sldId id="300" r:id="rId5"/>
    <p:sldId id="321" r:id="rId6"/>
    <p:sldId id="259" r:id="rId7"/>
    <p:sldId id="271" r:id="rId8"/>
    <p:sldId id="274" r:id="rId9"/>
    <p:sldId id="258" r:id="rId10"/>
    <p:sldId id="260" r:id="rId11"/>
    <p:sldId id="266" r:id="rId12"/>
    <p:sldId id="290" r:id="rId13"/>
    <p:sldId id="311" r:id="rId14"/>
    <p:sldId id="299" r:id="rId15"/>
    <p:sldId id="275" r:id="rId16"/>
    <p:sldId id="281" r:id="rId17"/>
    <p:sldId id="282" r:id="rId18"/>
    <p:sldId id="283" r:id="rId19"/>
    <p:sldId id="284" r:id="rId20"/>
    <p:sldId id="288" r:id="rId21"/>
    <p:sldId id="286" r:id="rId22"/>
    <p:sldId id="287" r:id="rId23"/>
    <p:sldId id="289" r:id="rId24"/>
    <p:sldId id="295" r:id="rId25"/>
    <p:sldId id="296" r:id="rId26"/>
    <p:sldId id="314" r:id="rId27"/>
    <p:sldId id="315" r:id="rId28"/>
    <p:sldId id="316" r:id="rId29"/>
    <p:sldId id="317" r:id="rId30"/>
    <p:sldId id="318" r:id="rId31"/>
    <p:sldId id="319" r:id="rId32"/>
    <p:sldId id="320" r:id="rId33"/>
    <p:sldId id="312" r:id="rId34"/>
    <p:sldId id="313" r:id="rId35"/>
    <p:sldId id="327" r:id="rId36"/>
    <p:sldId id="328" r:id="rId37"/>
    <p:sldId id="329" r:id="rId38"/>
    <p:sldId id="330" r:id="rId39"/>
    <p:sldId id="324" r:id="rId40"/>
    <p:sldId id="325" r:id="rId41"/>
    <p:sldId id="265" r:id="rId42"/>
    <p:sldId id="285" r:id="rId43"/>
    <p:sldId id="270" r:id="rId44"/>
    <p:sldId id="326" r:id="rId45"/>
    <p:sldId id="273" r:id="rId46"/>
    <p:sldId id="331" r:id="rId47"/>
  </p:sldIdLst>
  <p:sldSz cx="9753600" cy="7315200"/>
  <p:notesSz cx="6858000" cy="9144000"/>
  <p:embeddedFontLst>
    <p:embeddedFont>
      <p:font typeface="Georgia Pro" pitchFamily="18" charset="0"/>
      <p:regular r:id="rId49"/>
      <p:bold r:id="rId50"/>
      <p:italic r:id="rId51"/>
      <p:boldItalic r:id="rId52"/>
    </p:embeddedFont>
    <p:embeddedFont>
      <p:font typeface="Anonymous Pro Bold" charset="0"/>
      <p:regular r:id="rId53"/>
    </p:embeddedFont>
    <p:embeddedFont>
      <p:font typeface="Calibri" pitchFamily="34" charset="0"/>
      <p:regular r:id="rId54"/>
      <p:bold r:id="rId55"/>
      <p:italic r:id="rId56"/>
      <p:boldItalic r:id="rId57"/>
    </p:embeddedFont>
    <p:embeddedFont>
      <p:font typeface="Kollektif Bold" charset="0"/>
      <p:regular r:id="rId58"/>
    </p:embeddedFont>
    <p:embeddedFont>
      <p:font typeface="Kollektif" charset="0"/>
      <p:regular r:id="rId59"/>
    </p:embeddedFont>
    <p:embeddedFont>
      <p:font typeface="Georgia Pro Cond Semibold" pitchFamily="18" charset="0"/>
      <p:bold r:id="rId60"/>
      <p:boldItalic r:id="rId6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5" d="100"/>
          <a:sy n="75" d="100"/>
        </p:scale>
        <p:origin x="-1445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font" Target="fonts/font2.fntdata"/><Relationship Id="rId55" Type="http://schemas.openxmlformats.org/officeDocument/2006/relationships/font" Target="fonts/font7.fntdata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6.fntdata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5.fntdata"/><Relationship Id="rId58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.fntdata"/><Relationship Id="rId57" Type="http://schemas.openxmlformats.org/officeDocument/2006/relationships/font" Target="fonts/font9.fntdata"/><Relationship Id="rId61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4.fntdata"/><Relationship Id="rId60" Type="http://schemas.openxmlformats.org/officeDocument/2006/relationships/font" Target="fonts/font12.fntdata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56" Type="http://schemas.openxmlformats.org/officeDocument/2006/relationships/font" Target="fonts/font8.fntdata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3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973E01-15CE-4338-BAD8-9560EC669C27}" type="datetimeFigureOut">
              <a:rPr lang="pl-PL" smtClean="0"/>
              <a:pPr/>
              <a:t>10.11.2023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3C182A-9425-4965-BA77-2A0C48DF73CF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C182A-9425-4965-BA77-2A0C48DF73CF}" type="slidenum">
              <a:rPr lang="pl-PL" smtClean="0"/>
              <a:pPr/>
              <a:t>10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image" Target="../media/image16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17.png"/><Relationship Id="rId4" Type="http://schemas.openxmlformats.org/officeDocument/2006/relationships/image" Target="../media/image10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sv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E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500733" y="6317678"/>
            <a:ext cx="521347" cy="266002"/>
            <a:chOff x="0" y="0"/>
            <a:chExt cx="695130" cy="354669"/>
          </a:xfrm>
        </p:grpSpPr>
        <p:grpSp>
          <p:nvGrpSpPr>
            <p:cNvPr id="3" name="Group 3"/>
            <p:cNvGrpSpPr/>
            <p:nvPr/>
          </p:nvGrpSpPr>
          <p:grpSpPr>
            <a:xfrm>
              <a:off x="7381" y="0"/>
              <a:ext cx="680369" cy="354669"/>
              <a:chOff x="0" y="0"/>
              <a:chExt cx="2121986" cy="110617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123256" cy="1106170"/>
              </a:xfrm>
              <a:custGeom>
                <a:avLst/>
                <a:gdLst/>
                <a:ahLst/>
                <a:cxnLst/>
                <a:rect l="l" t="t" r="r" b="b"/>
                <a:pathLst>
                  <a:path w="2123256" h="1106170">
                    <a:moveTo>
                      <a:pt x="1569536" y="1106170"/>
                    </a:moveTo>
                    <a:lnTo>
                      <a:pt x="553720" y="1106170"/>
                    </a:lnTo>
                    <a:cubicBezTo>
                      <a:pt x="247650" y="1106170"/>
                      <a:pt x="0" y="858520"/>
                      <a:pt x="0" y="553720"/>
                    </a:cubicBezTo>
                    <a:cubicBezTo>
                      <a:pt x="0" y="247650"/>
                      <a:pt x="247650" y="0"/>
                      <a:pt x="553720" y="0"/>
                    </a:cubicBezTo>
                    <a:lnTo>
                      <a:pt x="1569536" y="0"/>
                    </a:lnTo>
                    <a:cubicBezTo>
                      <a:pt x="1875606" y="0"/>
                      <a:pt x="2123256" y="247650"/>
                      <a:pt x="2123256" y="553720"/>
                    </a:cubicBezTo>
                    <a:cubicBezTo>
                      <a:pt x="2121986" y="858520"/>
                      <a:pt x="1874336" y="1106170"/>
                      <a:pt x="1569536" y="110617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>
              <a:off x="0" y="0"/>
              <a:ext cx="695130" cy="354669"/>
              <a:chOff x="0" y="0"/>
              <a:chExt cx="2144216" cy="110617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2145487" cy="1107440"/>
              </a:xfrm>
              <a:custGeom>
                <a:avLst/>
                <a:gdLst/>
                <a:ahLst/>
                <a:cxnLst/>
                <a:rect l="l" t="t" r="r" b="b"/>
                <a:pathLst>
                  <a:path w="2145487" h="1107440">
                    <a:moveTo>
                      <a:pt x="1591766" y="45720"/>
                    </a:moveTo>
                    <a:cubicBezTo>
                      <a:pt x="1871166" y="45720"/>
                      <a:pt x="2098496" y="273050"/>
                      <a:pt x="2098496" y="552450"/>
                    </a:cubicBezTo>
                    <a:cubicBezTo>
                      <a:pt x="2098496" y="831850"/>
                      <a:pt x="1871166" y="1059180"/>
                      <a:pt x="1591766" y="1059180"/>
                    </a:cubicBezTo>
                    <a:lnTo>
                      <a:pt x="553720" y="1059180"/>
                    </a:lnTo>
                    <a:cubicBezTo>
                      <a:pt x="274320" y="1059180"/>
                      <a:pt x="46990" y="831850"/>
                      <a:pt x="46990" y="552450"/>
                    </a:cubicBezTo>
                    <a:cubicBezTo>
                      <a:pt x="46990" y="273050"/>
                      <a:pt x="274320" y="45720"/>
                      <a:pt x="553720" y="45720"/>
                    </a:cubicBezTo>
                    <a:lnTo>
                      <a:pt x="1591766" y="45720"/>
                    </a:lnTo>
                    <a:moveTo>
                      <a:pt x="1591766" y="0"/>
                    </a:moveTo>
                    <a:lnTo>
                      <a:pt x="553720" y="0"/>
                    </a:lnTo>
                    <a:cubicBezTo>
                      <a:pt x="247650" y="0"/>
                      <a:pt x="0" y="247650"/>
                      <a:pt x="0" y="553720"/>
                    </a:cubicBezTo>
                    <a:cubicBezTo>
                      <a:pt x="0" y="859790"/>
                      <a:pt x="247650" y="1107440"/>
                      <a:pt x="553720" y="1107440"/>
                    </a:cubicBezTo>
                    <a:lnTo>
                      <a:pt x="1591766" y="1107440"/>
                    </a:lnTo>
                    <a:cubicBezTo>
                      <a:pt x="1897836" y="1107440"/>
                      <a:pt x="2145486" y="859790"/>
                      <a:pt x="2145486" y="553720"/>
                    </a:cubicBezTo>
                    <a:cubicBezTo>
                      <a:pt x="2144216" y="247650"/>
                      <a:pt x="1896566" y="0"/>
                      <a:pt x="1591766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97386" y="107707"/>
              <a:ext cx="300357" cy="139256"/>
            </a:xfrm>
            <a:prstGeom prst="rect">
              <a:avLst/>
            </a:prstGeom>
          </p:spPr>
        </p:pic>
      </p:grpSp>
      <p:grpSp>
        <p:nvGrpSpPr>
          <p:cNvPr id="8" name="Group 8"/>
          <p:cNvGrpSpPr/>
          <p:nvPr/>
        </p:nvGrpSpPr>
        <p:grpSpPr>
          <a:xfrm>
            <a:off x="5097278" y="2346414"/>
            <a:ext cx="4503922" cy="3731754"/>
            <a:chOff x="0" y="66674"/>
            <a:chExt cx="5233070" cy="4975671"/>
          </a:xfrm>
        </p:grpSpPr>
        <p:sp>
          <p:nvSpPr>
            <p:cNvPr id="9" name="TextBox 9"/>
            <p:cNvSpPr txBox="1"/>
            <p:nvPr/>
          </p:nvSpPr>
          <p:spPr>
            <a:xfrm>
              <a:off x="0" y="66674"/>
              <a:ext cx="5233070" cy="264003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sz="2800" spc="156" dirty="0" smtClean="0">
                  <a:solidFill>
                    <a:srgbClr val="100F0D"/>
                  </a:solidFill>
                  <a:latin typeface="Georgia Pro" pitchFamily="18" charset="0"/>
                </a:rPr>
                <a:t>Digital competences – the key to </a:t>
              </a:r>
              <a:r>
                <a:rPr lang="en-US" sz="2800" spc="156" dirty="0" err="1" smtClean="0">
                  <a:solidFill>
                    <a:srgbClr val="100F0D"/>
                  </a:solidFill>
                  <a:latin typeface="Georgia Pro" pitchFamily="18" charset="0"/>
                </a:rPr>
                <a:t>modernising</a:t>
              </a:r>
              <a:r>
                <a:rPr lang="en-US" sz="2800" spc="156" dirty="0" smtClean="0">
                  <a:solidFill>
                    <a:srgbClr val="100F0D"/>
                  </a:solidFill>
                  <a:latin typeface="Georgia Pro" pitchFamily="18" charset="0"/>
                </a:rPr>
                <a:t> education</a:t>
              </a:r>
              <a:r>
                <a:rPr lang="pl-PL" sz="2800" spc="156" dirty="0" smtClean="0">
                  <a:solidFill>
                    <a:srgbClr val="100F0D"/>
                  </a:solidFill>
                  <a:latin typeface="Georgia Pro" pitchFamily="18" charset="0"/>
                </a:rPr>
                <a:t/>
              </a:r>
              <a:br>
                <a:rPr lang="pl-PL" sz="2800" spc="156" dirty="0" smtClean="0">
                  <a:solidFill>
                    <a:srgbClr val="100F0D"/>
                  </a:solidFill>
                  <a:latin typeface="Georgia Pro" pitchFamily="18" charset="0"/>
                </a:rPr>
              </a:br>
              <a:endParaRPr lang="pl-PL" sz="2800" spc="156" dirty="0" smtClean="0">
                <a:solidFill>
                  <a:srgbClr val="100F0D"/>
                </a:solidFill>
                <a:latin typeface="Georgia Pro" pitchFamily="18" charset="0"/>
              </a:endParaRPr>
            </a:p>
            <a:p>
              <a:pPr>
                <a:lnSpc>
                  <a:spcPts val="2000"/>
                </a:lnSpc>
              </a:pPr>
              <a:endParaRPr lang="pl-PL" sz="2800" spc="156" dirty="0" smtClean="0">
                <a:solidFill>
                  <a:srgbClr val="100F0D"/>
                </a:solidFill>
                <a:latin typeface="Georgia Pro" pitchFamily="18" charset="0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3195685"/>
              <a:ext cx="5233070" cy="18466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88"/>
                </a:lnSpc>
              </a:pPr>
              <a:r>
                <a:rPr lang="pl-PL" spc="156" dirty="0" smtClean="0">
                  <a:solidFill>
                    <a:srgbClr val="100F0D"/>
                  </a:solidFill>
                  <a:latin typeface="Georgia Pro" pitchFamily="18" charset="0"/>
                </a:rPr>
                <a:t>Łukasz Tomczyk </a:t>
              </a:r>
              <a:r>
                <a:rPr lang="pl-PL" spc="156" dirty="0" err="1" smtClean="0">
                  <a:solidFill>
                    <a:srgbClr val="100F0D"/>
                  </a:solidFill>
                  <a:latin typeface="Georgia Pro" pitchFamily="18" charset="0"/>
                </a:rPr>
                <a:t>Assoc</a:t>
              </a:r>
              <a:r>
                <a:rPr lang="pl-PL" spc="156" dirty="0" smtClean="0">
                  <a:solidFill>
                    <a:srgbClr val="100F0D"/>
                  </a:solidFill>
                  <a:latin typeface="Georgia Pro" pitchFamily="18" charset="0"/>
                </a:rPr>
                <a:t>. Prof.</a:t>
              </a:r>
            </a:p>
            <a:p>
              <a:pPr>
                <a:lnSpc>
                  <a:spcPts val="2688"/>
                </a:lnSpc>
              </a:pPr>
              <a:r>
                <a:rPr lang="pl-PL" spc="156" dirty="0" smtClean="0">
                  <a:solidFill>
                    <a:srgbClr val="100F0D"/>
                  </a:solidFill>
                  <a:latin typeface="Georgia Pro" pitchFamily="18" charset="0"/>
                </a:rPr>
                <a:t/>
              </a:r>
              <a:br>
                <a:rPr lang="pl-PL" spc="156" dirty="0" smtClean="0">
                  <a:solidFill>
                    <a:srgbClr val="100F0D"/>
                  </a:solidFill>
                  <a:latin typeface="Georgia Pro" pitchFamily="18" charset="0"/>
                </a:rPr>
              </a:br>
              <a:r>
                <a:rPr lang="pl-PL" spc="156" dirty="0" err="1" smtClean="0">
                  <a:solidFill>
                    <a:srgbClr val="100F0D"/>
                  </a:solidFill>
                  <a:latin typeface="Georgia Pro" pitchFamily="18" charset="0"/>
                </a:rPr>
                <a:t>Jagiellonian</a:t>
              </a:r>
              <a:r>
                <a:rPr lang="pl-PL" spc="156" dirty="0" smtClean="0">
                  <a:solidFill>
                    <a:srgbClr val="100F0D"/>
                  </a:solidFill>
                  <a:latin typeface="Georgia Pro" pitchFamily="18" charset="0"/>
                </a:rPr>
                <a:t> </a:t>
              </a:r>
              <a:r>
                <a:rPr lang="pl-PL" spc="156" dirty="0" err="1" smtClean="0">
                  <a:solidFill>
                    <a:srgbClr val="100F0D"/>
                  </a:solidFill>
                  <a:latin typeface="Georgia Pro" pitchFamily="18" charset="0"/>
                </a:rPr>
                <a:t>University</a:t>
              </a:r>
              <a:r>
                <a:rPr lang="pl-PL" spc="156" dirty="0" smtClean="0">
                  <a:solidFill>
                    <a:srgbClr val="100F0D"/>
                  </a:solidFill>
                  <a:latin typeface="Georgia Pro" pitchFamily="18" charset="0"/>
                </a:rPr>
                <a:t>, </a:t>
              </a:r>
              <a:r>
                <a:rPr lang="pl-PL" spc="156" dirty="0" err="1" smtClean="0">
                  <a:solidFill>
                    <a:srgbClr val="100F0D"/>
                  </a:solidFill>
                  <a:latin typeface="Georgia Pro" pitchFamily="18" charset="0"/>
                </a:rPr>
                <a:t>Cracow</a:t>
              </a:r>
              <a:r>
                <a:rPr lang="pl-PL" spc="156" dirty="0" smtClean="0">
                  <a:solidFill>
                    <a:srgbClr val="100F0D"/>
                  </a:solidFill>
                  <a:latin typeface="Georgia Pro" pitchFamily="18" charset="0"/>
                </a:rPr>
                <a:t>, Poland</a:t>
              </a:r>
              <a:endParaRPr lang="en-US" spc="156" dirty="0">
                <a:solidFill>
                  <a:srgbClr val="100F0D"/>
                </a:solidFill>
                <a:latin typeface="Georgia Pro" pitchFamily="18" charset="0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500804" y="4041256"/>
            <a:ext cx="2289835" cy="2916983"/>
            <a:chOff x="351790" y="351790"/>
            <a:chExt cx="2940050" cy="2954020"/>
          </a:xfrm>
        </p:grpSpPr>
        <p:sp>
          <p:nvSpPr>
            <p:cNvPr id="12" name="Freeform 12"/>
            <p:cNvSpPr/>
            <p:nvPr/>
          </p:nvSpPr>
          <p:spPr>
            <a:xfrm>
              <a:off x="371964" y="1851483"/>
              <a:ext cx="3494266" cy="3041780"/>
            </a:xfrm>
            <a:custGeom>
              <a:avLst/>
              <a:gdLst/>
              <a:ahLst/>
              <a:cxnLst/>
              <a:rect l="l" t="t" r="r" b="b"/>
              <a:pathLst>
                <a:path w="3494266" h="3041780">
                  <a:moveTo>
                    <a:pt x="223465" y="1624837"/>
                  </a:moveTo>
                  <a:cubicBezTo>
                    <a:pt x="223465" y="1706900"/>
                    <a:pt x="173806" y="1772550"/>
                    <a:pt x="111732" y="1772550"/>
                  </a:cubicBezTo>
                  <a:cubicBezTo>
                    <a:pt x="49659" y="1772550"/>
                    <a:pt x="0" y="1706900"/>
                    <a:pt x="0" y="1624837"/>
                  </a:cubicBezTo>
                  <a:cubicBezTo>
                    <a:pt x="0" y="1542775"/>
                    <a:pt x="49659" y="1477125"/>
                    <a:pt x="111732" y="1477125"/>
                  </a:cubicBezTo>
                  <a:cubicBezTo>
                    <a:pt x="173806" y="1477125"/>
                    <a:pt x="223465" y="1542775"/>
                    <a:pt x="223465" y="1624837"/>
                  </a:cubicBezTo>
                  <a:close/>
                  <a:moveTo>
                    <a:pt x="1225953" y="0"/>
                  </a:moveTo>
                  <a:cubicBezTo>
                    <a:pt x="1163880" y="0"/>
                    <a:pt x="1114221" y="65650"/>
                    <a:pt x="1114221" y="147712"/>
                  </a:cubicBezTo>
                  <a:cubicBezTo>
                    <a:pt x="1114221" y="229775"/>
                    <a:pt x="1163880" y="295425"/>
                    <a:pt x="1225953" y="295425"/>
                  </a:cubicBezTo>
                  <a:cubicBezTo>
                    <a:pt x="1288027" y="295425"/>
                    <a:pt x="1337686" y="229775"/>
                    <a:pt x="1337686" y="147712"/>
                  </a:cubicBezTo>
                  <a:cubicBezTo>
                    <a:pt x="1337686" y="65650"/>
                    <a:pt x="1288027" y="0"/>
                    <a:pt x="1225953" y="0"/>
                  </a:cubicBezTo>
                  <a:close/>
                  <a:moveTo>
                    <a:pt x="2343278" y="0"/>
                  </a:moveTo>
                  <a:cubicBezTo>
                    <a:pt x="2281205" y="0"/>
                    <a:pt x="2231546" y="65650"/>
                    <a:pt x="2231546" y="147712"/>
                  </a:cubicBezTo>
                  <a:cubicBezTo>
                    <a:pt x="2231546" y="229775"/>
                    <a:pt x="2281205" y="295425"/>
                    <a:pt x="2343278" y="295425"/>
                  </a:cubicBezTo>
                  <a:cubicBezTo>
                    <a:pt x="2405352" y="295425"/>
                    <a:pt x="2455011" y="229775"/>
                    <a:pt x="2455011" y="147712"/>
                  </a:cubicBezTo>
                  <a:cubicBezTo>
                    <a:pt x="2455011" y="65650"/>
                    <a:pt x="2403800" y="0"/>
                    <a:pt x="2343278" y="0"/>
                  </a:cubicBezTo>
                  <a:close/>
                  <a:moveTo>
                    <a:pt x="3402826" y="1477125"/>
                  </a:moveTo>
                  <a:cubicBezTo>
                    <a:pt x="3352026" y="1477125"/>
                    <a:pt x="3311386" y="1542775"/>
                    <a:pt x="3311386" y="1624837"/>
                  </a:cubicBezTo>
                  <a:cubicBezTo>
                    <a:pt x="3311386" y="1706900"/>
                    <a:pt x="3352026" y="1772550"/>
                    <a:pt x="3402826" y="1772550"/>
                  </a:cubicBezTo>
                  <a:cubicBezTo>
                    <a:pt x="3453626" y="1772550"/>
                    <a:pt x="3494266" y="1706900"/>
                    <a:pt x="3494266" y="1624837"/>
                  </a:cubicBezTo>
                  <a:cubicBezTo>
                    <a:pt x="3494266" y="1542775"/>
                    <a:pt x="3453626" y="1477125"/>
                    <a:pt x="3402826" y="1477125"/>
                  </a:cubicBezTo>
                  <a:close/>
                  <a:moveTo>
                    <a:pt x="2343278" y="2858900"/>
                  </a:moveTo>
                  <a:cubicBezTo>
                    <a:pt x="2281205" y="2858900"/>
                    <a:pt x="2231546" y="2899539"/>
                    <a:pt x="2231546" y="2950339"/>
                  </a:cubicBezTo>
                  <a:cubicBezTo>
                    <a:pt x="2231546" y="3001139"/>
                    <a:pt x="2281205" y="3041780"/>
                    <a:pt x="2343278" y="3041780"/>
                  </a:cubicBezTo>
                  <a:cubicBezTo>
                    <a:pt x="2405352" y="3041780"/>
                    <a:pt x="2455011" y="3001139"/>
                    <a:pt x="2455011" y="2950339"/>
                  </a:cubicBezTo>
                  <a:cubicBezTo>
                    <a:pt x="2455011" y="2899539"/>
                    <a:pt x="2403800" y="2858900"/>
                    <a:pt x="2343278" y="28589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351790" y="351790"/>
              <a:ext cx="3514440" cy="4555443"/>
            </a:xfrm>
            <a:custGeom>
              <a:avLst/>
              <a:gdLst/>
              <a:ahLst/>
              <a:cxnLst/>
              <a:rect l="l" t="t" r="r" b="b"/>
              <a:pathLst>
                <a:path w="3514440" h="4555443">
                  <a:moveTo>
                    <a:pt x="3511900" y="1546878"/>
                  </a:moveTo>
                  <a:lnTo>
                    <a:pt x="3449670" y="1647405"/>
                  </a:lnTo>
                  <a:lnTo>
                    <a:pt x="3511900" y="1747932"/>
                  </a:lnTo>
                  <a:lnTo>
                    <a:pt x="3485230" y="1791014"/>
                  </a:lnTo>
                  <a:lnTo>
                    <a:pt x="3423000" y="1690488"/>
                  </a:lnTo>
                  <a:lnTo>
                    <a:pt x="3362040" y="1791014"/>
                  </a:lnTo>
                  <a:lnTo>
                    <a:pt x="3335370" y="1747932"/>
                  </a:lnTo>
                  <a:lnTo>
                    <a:pt x="3397600" y="1647405"/>
                  </a:lnTo>
                  <a:lnTo>
                    <a:pt x="3335370" y="1546878"/>
                  </a:lnTo>
                  <a:lnTo>
                    <a:pt x="3362040" y="1503796"/>
                  </a:lnTo>
                  <a:lnTo>
                    <a:pt x="3423000" y="1604322"/>
                  </a:lnTo>
                  <a:lnTo>
                    <a:pt x="3485230" y="1503796"/>
                  </a:lnTo>
                  <a:lnTo>
                    <a:pt x="3511900" y="1546878"/>
                  </a:lnTo>
                  <a:close/>
                  <a:moveTo>
                    <a:pt x="3329020" y="172331"/>
                  </a:moveTo>
                  <a:cubicBezTo>
                    <a:pt x="3329020" y="90269"/>
                    <a:pt x="3369660" y="24619"/>
                    <a:pt x="3420460" y="24619"/>
                  </a:cubicBezTo>
                  <a:cubicBezTo>
                    <a:pt x="3471260" y="24619"/>
                    <a:pt x="3511900" y="90269"/>
                    <a:pt x="3511900" y="172331"/>
                  </a:cubicBezTo>
                  <a:cubicBezTo>
                    <a:pt x="3511900" y="254394"/>
                    <a:pt x="3471260" y="320044"/>
                    <a:pt x="3420460" y="320044"/>
                  </a:cubicBezTo>
                  <a:cubicBezTo>
                    <a:pt x="3369660" y="320044"/>
                    <a:pt x="3329020" y="254394"/>
                    <a:pt x="3329020" y="172331"/>
                  </a:cubicBezTo>
                  <a:close/>
                  <a:moveTo>
                    <a:pt x="3367120" y="172331"/>
                  </a:moveTo>
                  <a:cubicBezTo>
                    <a:pt x="3367120" y="219517"/>
                    <a:pt x="3391250" y="258497"/>
                    <a:pt x="3420460" y="258497"/>
                  </a:cubicBezTo>
                  <a:cubicBezTo>
                    <a:pt x="3449670" y="258497"/>
                    <a:pt x="3473800" y="219517"/>
                    <a:pt x="3473800" y="172331"/>
                  </a:cubicBezTo>
                  <a:cubicBezTo>
                    <a:pt x="3473800" y="125145"/>
                    <a:pt x="3449670" y="86166"/>
                    <a:pt x="3420460" y="86166"/>
                  </a:cubicBezTo>
                  <a:cubicBezTo>
                    <a:pt x="3391250" y="86166"/>
                    <a:pt x="3367120" y="125145"/>
                    <a:pt x="3367120" y="172331"/>
                  </a:cubicBezTo>
                  <a:close/>
                  <a:moveTo>
                    <a:pt x="17070" y="1647405"/>
                  </a:moveTo>
                  <a:cubicBezTo>
                    <a:pt x="17070" y="1565343"/>
                    <a:pt x="66729" y="1499693"/>
                    <a:pt x="128803" y="1499693"/>
                  </a:cubicBezTo>
                  <a:cubicBezTo>
                    <a:pt x="190876" y="1499693"/>
                    <a:pt x="240535" y="1565343"/>
                    <a:pt x="240535" y="1647405"/>
                  </a:cubicBezTo>
                  <a:cubicBezTo>
                    <a:pt x="240535" y="1729468"/>
                    <a:pt x="190876" y="1795118"/>
                    <a:pt x="128803" y="1795118"/>
                  </a:cubicBezTo>
                  <a:cubicBezTo>
                    <a:pt x="66729" y="1795118"/>
                    <a:pt x="17070" y="1729468"/>
                    <a:pt x="17070" y="1647405"/>
                  </a:cubicBezTo>
                  <a:close/>
                  <a:moveTo>
                    <a:pt x="63625" y="1647405"/>
                  </a:moveTo>
                  <a:cubicBezTo>
                    <a:pt x="63625" y="1694591"/>
                    <a:pt x="93110" y="1733571"/>
                    <a:pt x="128803" y="1733571"/>
                  </a:cubicBezTo>
                  <a:cubicBezTo>
                    <a:pt x="164495" y="1733571"/>
                    <a:pt x="193980" y="1694591"/>
                    <a:pt x="193980" y="1647405"/>
                  </a:cubicBezTo>
                  <a:cubicBezTo>
                    <a:pt x="193980" y="1600219"/>
                    <a:pt x="164495" y="1561239"/>
                    <a:pt x="128803" y="1561239"/>
                  </a:cubicBezTo>
                  <a:cubicBezTo>
                    <a:pt x="93110" y="1561239"/>
                    <a:pt x="63625" y="1600219"/>
                    <a:pt x="63625" y="1647405"/>
                  </a:cubicBezTo>
                  <a:close/>
                  <a:moveTo>
                    <a:pt x="153632" y="4343352"/>
                  </a:moveTo>
                  <a:lnTo>
                    <a:pt x="107077" y="4343352"/>
                  </a:lnTo>
                  <a:lnTo>
                    <a:pt x="107077" y="4430983"/>
                  </a:lnTo>
                  <a:lnTo>
                    <a:pt x="0" y="4430983"/>
                  </a:lnTo>
                  <a:lnTo>
                    <a:pt x="0" y="4469083"/>
                  </a:lnTo>
                  <a:lnTo>
                    <a:pt x="105525" y="4469083"/>
                  </a:lnTo>
                  <a:lnTo>
                    <a:pt x="105525" y="4555443"/>
                  </a:lnTo>
                  <a:lnTo>
                    <a:pt x="152080" y="4555443"/>
                  </a:lnTo>
                  <a:lnTo>
                    <a:pt x="152080" y="4467813"/>
                  </a:lnTo>
                  <a:lnTo>
                    <a:pt x="259157" y="4467813"/>
                  </a:lnTo>
                  <a:lnTo>
                    <a:pt x="259157" y="4429713"/>
                  </a:lnTo>
                  <a:lnTo>
                    <a:pt x="153632" y="4429713"/>
                  </a:lnTo>
                  <a:lnTo>
                    <a:pt x="153632" y="4343352"/>
                  </a:lnTo>
                  <a:close/>
                  <a:moveTo>
                    <a:pt x="57418" y="315941"/>
                  </a:moveTo>
                  <a:lnTo>
                    <a:pt x="133458" y="215414"/>
                  </a:lnTo>
                  <a:lnTo>
                    <a:pt x="209498" y="315941"/>
                  </a:lnTo>
                  <a:lnTo>
                    <a:pt x="240535" y="272858"/>
                  </a:lnTo>
                  <a:lnTo>
                    <a:pt x="166047" y="172331"/>
                  </a:lnTo>
                  <a:lnTo>
                    <a:pt x="240535" y="71805"/>
                  </a:lnTo>
                  <a:lnTo>
                    <a:pt x="207947" y="28722"/>
                  </a:lnTo>
                  <a:lnTo>
                    <a:pt x="133458" y="129248"/>
                  </a:lnTo>
                  <a:lnTo>
                    <a:pt x="58970" y="28722"/>
                  </a:lnTo>
                  <a:lnTo>
                    <a:pt x="26381" y="71805"/>
                  </a:lnTo>
                  <a:lnTo>
                    <a:pt x="100870" y="170280"/>
                  </a:lnTo>
                  <a:lnTo>
                    <a:pt x="24829" y="272858"/>
                  </a:lnTo>
                  <a:lnTo>
                    <a:pt x="57418" y="315941"/>
                  </a:lnTo>
                  <a:close/>
                  <a:moveTo>
                    <a:pt x="3514440" y="4450032"/>
                  </a:moveTo>
                  <a:cubicBezTo>
                    <a:pt x="3514440" y="4500832"/>
                    <a:pt x="3473800" y="4541473"/>
                    <a:pt x="3423000" y="4541473"/>
                  </a:cubicBezTo>
                  <a:cubicBezTo>
                    <a:pt x="3372200" y="4541473"/>
                    <a:pt x="3331560" y="4500832"/>
                    <a:pt x="3331560" y="4450032"/>
                  </a:cubicBezTo>
                  <a:cubicBezTo>
                    <a:pt x="3331560" y="4399232"/>
                    <a:pt x="3372200" y="4358593"/>
                    <a:pt x="3423000" y="4358593"/>
                  </a:cubicBezTo>
                  <a:cubicBezTo>
                    <a:pt x="3473800" y="4358593"/>
                    <a:pt x="3514440" y="4399232"/>
                    <a:pt x="3514440" y="4450032"/>
                  </a:cubicBezTo>
                  <a:close/>
                  <a:moveTo>
                    <a:pt x="3476340" y="4450032"/>
                  </a:moveTo>
                  <a:cubicBezTo>
                    <a:pt x="3476340" y="4420823"/>
                    <a:pt x="3452210" y="4396693"/>
                    <a:pt x="3423000" y="4396693"/>
                  </a:cubicBezTo>
                  <a:cubicBezTo>
                    <a:pt x="3393790" y="4396693"/>
                    <a:pt x="3369660" y="4420823"/>
                    <a:pt x="3369660" y="4450032"/>
                  </a:cubicBezTo>
                  <a:cubicBezTo>
                    <a:pt x="3369660" y="4479243"/>
                    <a:pt x="3393790" y="4503373"/>
                    <a:pt x="3423000" y="4503373"/>
                  </a:cubicBezTo>
                  <a:cubicBezTo>
                    <a:pt x="3452210" y="4503373"/>
                    <a:pt x="3476340" y="4479243"/>
                    <a:pt x="3476340" y="4450032"/>
                  </a:cubicBezTo>
                  <a:close/>
                  <a:moveTo>
                    <a:pt x="2437941" y="2980921"/>
                  </a:moveTo>
                  <a:lnTo>
                    <a:pt x="2361901" y="3081448"/>
                  </a:lnTo>
                  <a:lnTo>
                    <a:pt x="2287412" y="2980921"/>
                  </a:lnTo>
                  <a:lnTo>
                    <a:pt x="2254824" y="3024004"/>
                  </a:lnTo>
                  <a:lnTo>
                    <a:pt x="2330864" y="3124530"/>
                  </a:lnTo>
                  <a:lnTo>
                    <a:pt x="2254824" y="3225057"/>
                  </a:lnTo>
                  <a:lnTo>
                    <a:pt x="2287412" y="3268140"/>
                  </a:lnTo>
                  <a:lnTo>
                    <a:pt x="2361901" y="3167613"/>
                  </a:lnTo>
                  <a:lnTo>
                    <a:pt x="2437941" y="3268140"/>
                  </a:lnTo>
                  <a:lnTo>
                    <a:pt x="2470529" y="3225057"/>
                  </a:lnTo>
                  <a:lnTo>
                    <a:pt x="2394489" y="3124530"/>
                  </a:lnTo>
                  <a:lnTo>
                    <a:pt x="2470529" y="3024004"/>
                  </a:lnTo>
                  <a:lnTo>
                    <a:pt x="2437941" y="2980921"/>
                  </a:lnTo>
                  <a:close/>
                  <a:moveTo>
                    <a:pt x="2386730" y="0"/>
                  </a:moveTo>
                  <a:lnTo>
                    <a:pt x="2340175" y="0"/>
                  </a:lnTo>
                  <a:lnTo>
                    <a:pt x="2340175" y="141558"/>
                  </a:lnTo>
                  <a:lnTo>
                    <a:pt x="2234650" y="141558"/>
                  </a:lnTo>
                  <a:lnTo>
                    <a:pt x="2234650" y="203105"/>
                  </a:lnTo>
                  <a:lnTo>
                    <a:pt x="2338623" y="203105"/>
                  </a:lnTo>
                  <a:lnTo>
                    <a:pt x="2338623" y="342611"/>
                  </a:lnTo>
                  <a:lnTo>
                    <a:pt x="2385178" y="342611"/>
                  </a:lnTo>
                  <a:lnTo>
                    <a:pt x="2385178" y="201053"/>
                  </a:lnTo>
                  <a:lnTo>
                    <a:pt x="2493807" y="201053"/>
                  </a:lnTo>
                  <a:lnTo>
                    <a:pt x="2493807" y="139506"/>
                  </a:lnTo>
                  <a:lnTo>
                    <a:pt x="2386730" y="139506"/>
                  </a:lnTo>
                  <a:lnTo>
                    <a:pt x="2386730" y="0"/>
                  </a:lnTo>
                  <a:close/>
                  <a:moveTo>
                    <a:pt x="1357860" y="3124530"/>
                  </a:moveTo>
                  <a:cubicBezTo>
                    <a:pt x="1357860" y="3206593"/>
                    <a:pt x="1308201" y="3272243"/>
                    <a:pt x="1246127" y="3272243"/>
                  </a:cubicBezTo>
                  <a:cubicBezTo>
                    <a:pt x="1184054" y="3272243"/>
                    <a:pt x="1134395" y="3206593"/>
                    <a:pt x="1134395" y="3124530"/>
                  </a:cubicBezTo>
                  <a:cubicBezTo>
                    <a:pt x="1134395" y="3042468"/>
                    <a:pt x="1184054" y="2976818"/>
                    <a:pt x="1246127" y="2976818"/>
                  </a:cubicBezTo>
                  <a:cubicBezTo>
                    <a:pt x="1308201" y="2976818"/>
                    <a:pt x="1357860" y="3042468"/>
                    <a:pt x="1357860" y="3124530"/>
                  </a:cubicBezTo>
                  <a:close/>
                  <a:moveTo>
                    <a:pt x="1311305" y="3124530"/>
                  </a:moveTo>
                  <a:cubicBezTo>
                    <a:pt x="1311305" y="3077344"/>
                    <a:pt x="1281820" y="3038365"/>
                    <a:pt x="1246127" y="3038365"/>
                  </a:cubicBezTo>
                  <a:cubicBezTo>
                    <a:pt x="1210435" y="3038365"/>
                    <a:pt x="1180950" y="3077344"/>
                    <a:pt x="1180950" y="3124530"/>
                  </a:cubicBezTo>
                  <a:cubicBezTo>
                    <a:pt x="1180950" y="3171716"/>
                    <a:pt x="1210435" y="3210696"/>
                    <a:pt x="1246127" y="3210696"/>
                  </a:cubicBezTo>
                  <a:cubicBezTo>
                    <a:pt x="1281820" y="3210696"/>
                    <a:pt x="1311305" y="3171716"/>
                    <a:pt x="1311305" y="3124530"/>
                  </a:cubicBezTo>
                  <a:close/>
                  <a:moveTo>
                    <a:pt x="1360964" y="172331"/>
                  </a:moveTo>
                  <a:cubicBezTo>
                    <a:pt x="1360964" y="254394"/>
                    <a:pt x="1311305" y="320044"/>
                    <a:pt x="1249231" y="320044"/>
                  </a:cubicBezTo>
                  <a:cubicBezTo>
                    <a:pt x="1187158" y="320044"/>
                    <a:pt x="1137499" y="254394"/>
                    <a:pt x="1137499" y="172331"/>
                  </a:cubicBezTo>
                  <a:cubicBezTo>
                    <a:pt x="1137499" y="90269"/>
                    <a:pt x="1188709" y="24619"/>
                    <a:pt x="1249231" y="24619"/>
                  </a:cubicBezTo>
                  <a:cubicBezTo>
                    <a:pt x="1311305" y="24619"/>
                    <a:pt x="1360964" y="90269"/>
                    <a:pt x="1360964" y="172331"/>
                  </a:cubicBezTo>
                  <a:close/>
                  <a:moveTo>
                    <a:pt x="1314408" y="172331"/>
                  </a:moveTo>
                  <a:cubicBezTo>
                    <a:pt x="1314408" y="125145"/>
                    <a:pt x="1284923" y="86166"/>
                    <a:pt x="1249231" y="86166"/>
                  </a:cubicBezTo>
                  <a:cubicBezTo>
                    <a:pt x="1213539" y="86166"/>
                    <a:pt x="1184054" y="125145"/>
                    <a:pt x="1184054" y="172331"/>
                  </a:cubicBezTo>
                  <a:cubicBezTo>
                    <a:pt x="1184054" y="219517"/>
                    <a:pt x="1213539" y="258497"/>
                    <a:pt x="1249231" y="258497"/>
                  </a:cubicBezTo>
                  <a:cubicBezTo>
                    <a:pt x="1284923" y="258497"/>
                    <a:pt x="1314408" y="219517"/>
                    <a:pt x="1314408" y="172331"/>
                  </a:cubicBezTo>
                  <a:close/>
                  <a:moveTo>
                    <a:pt x="1322168" y="4359862"/>
                  </a:moveTo>
                  <a:lnTo>
                    <a:pt x="1247679" y="4422093"/>
                  </a:lnTo>
                  <a:lnTo>
                    <a:pt x="1171639" y="4359862"/>
                  </a:lnTo>
                  <a:lnTo>
                    <a:pt x="1139051" y="4386532"/>
                  </a:lnTo>
                  <a:lnTo>
                    <a:pt x="1215091" y="4448762"/>
                  </a:lnTo>
                  <a:lnTo>
                    <a:pt x="1139051" y="4510993"/>
                  </a:lnTo>
                  <a:lnTo>
                    <a:pt x="1171639" y="4537662"/>
                  </a:lnTo>
                  <a:lnTo>
                    <a:pt x="1247679" y="4475432"/>
                  </a:lnTo>
                  <a:lnTo>
                    <a:pt x="1322168" y="4537662"/>
                  </a:lnTo>
                  <a:lnTo>
                    <a:pt x="1354756" y="4510993"/>
                  </a:lnTo>
                  <a:lnTo>
                    <a:pt x="1278716" y="4448762"/>
                  </a:lnTo>
                  <a:lnTo>
                    <a:pt x="1354756" y="4386532"/>
                  </a:lnTo>
                  <a:lnTo>
                    <a:pt x="1322168" y="4359862"/>
                  </a:lnTo>
                  <a:close/>
                </a:path>
              </a:pathLst>
            </a:custGeom>
            <a:solidFill>
              <a:srgbClr val="100F0D"/>
            </a:solidFill>
          </p:spPr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395497" y="1537610"/>
            <a:ext cx="4368165" cy="4913069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731520" y="693420"/>
            <a:ext cx="300210" cy="2819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40"/>
              </a:lnSpc>
              <a:spcBef>
                <a:spcPct val="0"/>
              </a:spcBef>
            </a:pPr>
            <a:r>
              <a:rPr lang="en-US" sz="1600">
                <a:solidFill>
                  <a:srgbClr val="100F0D"/>
                </a:solidFill>
                <a:latin typeface="Anonymous Pro Bold"/>
              </a:rPr>
              <a:t>01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E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21459" y="821207"/>
            <a:ext cx="4400621" cy="1513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940"/>
              </a:lnSpc>
            </a:pPr>
            <a:r>
              <a:rPr lang="pl-PL" sz="5400" dirty="0" smtClean="0">
                <a:solidFill>
                  <a:srgbClr val="100F0D"/>
                </a:solidFill>
                <a:latin typeface="Georgia Pro" pitchFamily="18" charset="0"/>
              </a:rPr>
              <a:t>Media </a:t>
            </a:r>
            <a:r>
              <a:rPr lang="pl-PL" sz="5400" dirty="0" err="1" smtClean="0">
                <a:solidFill>
                  <a:srgbClr val="100F0D"/>
                </a:solidFill>
                <a:latin typeface="Georgia Pro" pitchFamily="18" charset="0"/>
              </a:rPr>
              <a:t>pedagogy</a:t>
            </a:r>
            <a:endParaRPr lang="en-US" sz="5400" dirty="0">
              <a:solidFill>
                <a:srgbClr val="100F0D"/>
              </a:solidFill>
              <a:latin typeface="Georgia Pro" pitchFamily="18" charset="0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416345" y="2679450"/>
            <a:ext cx="2203202" cy="2490995"/>
            <a:chOff x="351790" y="351790"/>
            <a:chExt cx="2940050" cy="2954020"/>
          </a:xfrm>
        </p:grpSpPr>
        <p:sp>
          <p:nvSpPr>
            <p:cNvPr id="4" name="Freeform 4"/>
            <p:cNvSpPr/>
            <p:nvPr/>
          </p:nvSpPr>
          <p:spPr>
            <a:xfrm>
              <a:off x="371328" y="1627823"/>
              <a:ext cx="3395267" cy="2638519"/>
            </a:xfrm>
            <a:custGeom>
              <a:avLst/>
              <a:gdLst/>
              <a:ahLst/>
              <a:cxnLst/>
              <a:rect l="l" t="t" r="r" b="b"/>
              <a:pathLst>
                <a:path w="3395267" h="2638519">
                  <a:moveTo>
                    <a:pt x="216425" y="1382514"/>
                  </a:moveTo>
                  <a:cubicBezTo>
                    <a:pt x="216425" y="1452338"/>
                    <a:pt x="168331" y="1508197"/>
                    <a:pt x="108213" y="1508197"/>
                  </a:cubicBezTo>
                  <a:cubicBezTo>
                    <a:pt x="48095" y="1508197"/>
                    <a:pt x="0" y="1452338"/>
                    <a:pt x="0" y="1382514"/>
                  </a:cubicBezTo>
                  <a:cubicBezTo>
                    <a:pt x="0" y="1312690"/>
                    <a:pt x="48095" y="1256831"/>
                    <a:pt x="108213" y="1256831"/>
                  </a:cubicBezTo>
                  <a:cubicBezTo>
                    <a:pt x="168331" y="1256831"/>
                    <a:pt x="216425" y="1312690"/>
                    <a:pt x="216425" y="1382514"/>
                  </a:cubicBezTo>
                  <a:close/>
                  <a:moveTo>
                    <a:pt x="1187332" y="0"/>
                  </a:moveTo>
                  <a:cubicBezTo>
                    <a:pt x="1127214" y="0"/>
                    <a:pt x="1079119" y="55859"/>
                    <a:pt x="1079119" y="125683"/>
                  </a:cubicBezTo>
                  <a:cubicBezTo>
                    <a:pt x="1079119" y="195507"/>
                    <a:pt x="1127214" y="251366"/>
                    <a:pt x="1187332" y="251366"/>
                  </a:cubicBezTo>
                  <a:cubicBezTo>
                    <a:pt x="1247450" y="251366"/>
                    <a:pt x="1295544" y="195507"/>
                    <a:pt x="1295544" y="125683"/>
                  </a:cubicBezTo>
                  <a:cubicBezTo>
                    <a:pt x="1295544" y="55859"/>
                    <a:pt x="1247450" y="0"/>
                    <a:pt x="1187332" y="0"/>
                  </a:cubicBezTo>
                  <a:close/>
                  <a:moveTo>
                    <a:pt x="2269457" y="0"/>
                  </a:moveTo>
                  <a:cubicBezTo>
                    <a:pt x="2209339" y="0"/>
                    <a:pt x="2161244" y="55859"/>
                    <a:pt x="2161244" y="125683"/>
                  </a:cubicBezTo>
                  <a:cubicBezTo>
                    <a:pt x="2161244" y="195507"/>
                    <a:pt x="2209339" y="251366"/>
                    <a:pt x="2269457" y="251366"/>
                  </a:cubicBezTo>
                  <a:cubicBezTo>
                    <a:pt x="2329575" y="251366"/>
                    <a:pt x="2377669" y="195507"/>
                    <a:pt x="2377669" y="125683"/>
                  </a:cubicBezTo>
                  <a:cubicBezTo>
                    <a:pt x="2377669" y="55859"/>
                    <a:pt x="2328072" y="0"/>
                    <a:pt x="2269457" y="0"/>
                  </a:cubicBezTo>
                  <a:close/>
                  <a:moveTo>
                    <a:pt x="3303827" y="1256831"/>
                  </a:moveTo>
                  <a:cubicBezTo>
                    <a:pt x="3253027" y="1256831"/>
                    <a:pt x="3212387" y="1312690"/>
                    <a:pt x="3212387" y="1382514"/>
                  </a:cubicBezTo>
                  <a:cubicBezTo>
                    <a:pt x="3212387" y="1452338"/>
                    <a:pt x="3253027" y="1508197"/>
                    <a:pt x="3303827" y="1508197"/>
                  </a:cubicBezTo>
                  <a:cubicBezTo>
                    <a:pt x="3354627" y="1508197"/>
                    <a:pt x="3395267" y="1452338"/>
                    <a:pt x="3395267" y="1382514"/>
                  </a:cubicBezTo>
                  <a:cubicBezTo>
                    <a:pt x="3395267" y="1312690"/>
                    <a:pt x="3354627" y="1256831"/>
                    <a:pt x="3303827" y="1256831"/>
                  </a:cubicBezTo>
                  <a:close/>
                  <a:moveTo>
                    <a:pt x="2269457" y="2455639"/>
                  </a:moveTo>
                  <a:cubicBezTo>
                    <a:pt x="2209339" y="2455639"/>
                    <a:pt x="2161244" y="2496278"/>
                    <a:pt x="2161244" y="2547078"/>
                  </a:cubicBezTo>
                  <a:cubicBezTo>
                    <a:pt x="2161244" y="2597878"/>
                    <a:pt x="2209339" y="2638519"/>
                    <a:pt x="2269457" y="2638519"/>
                  </a:cubicBezTo>
                  <a:cubicBezTo>
                    <a:pt x="2329575" y="2638519"/>
                    <a:pt x="2377669" y="2597878"/>
                    <a:pt x="2377669" y="2547078"/>
                  </a:cubicBezTo>
                  <a:cubicBezTo>
                    <a:pt x="2377669" y="2496278"/>
                    <a:pt x="2328072" y="2455639"/>
                    <a:pt x="2269457" y="245563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351790" y="351790"/>
              <a:ext cx="3414805" cy="3928522"/>
            </a:xfrm>
            <a:custGeom>
              <a:avLst/>
              <a:gdLst/>
              <a:ahLst/>
              <a:cxnLst/>
              <a:rect l="l" t="t" r="r" b="b"/>
              <a:pathLst>
                <a:path w="3414805" h="3928522">
                  <a:moveTo>
                    <a:pt x="3412265" y="1316181"/>
                  </a:moveTo>
                  <a:lnTo>
                    <a:pt x="3350035" y="1401716"/>
                  </a:lnTo>
                  <a:lnTo>
                    <a:pt x="3412265" y="1487250"/>
                  </a:lnTo>
                  <a:lnTo>
                    <a:pt x="3385595" y="1523908"/>
                  </a:lnTo>
                  <a:lnTo>
                    <a:pt x="3323365" y="1438373"/>
                  </a:lnTo>
                  <a:lnTo>
                    <a:pt x="3262405" y="1523908"/>
                  </a:lnTo>
                  <a:lnTo>
                    <a:pt x="3235735" y="1487250"/>
                  </a:lnTo>
                  <a:lnTo>
                    <a:pt x="3297965" y="1401716"/>
                  </a:lnTo>
                  <a:lnTo>
                    <a:pt x="3235735" y="1316181"/>
                  </a:lnTo>
                  <a:lnTo>
                    <a:pt x="3262405" y="1279524"/>
                  </a:lnTo>
                  <a:lnTo>
                    <a:pt x="3323365" y="1365058"/>
                  </a:lnTo>
                  <a:lnTo>
                    <a:pt x="3385595" y="1279524"/>
                  </a:lnTo>
                  <a:lnTo>
                    <a:pt x="3412265" y="1316181"/>
                  </a:lnTo>
                  <a:close/>
                  <a:moveTo>
                    <a:pt x="3229385" y="146630"/>
                  </a:moveTo>
                  <a:cubicBezTo>
                    <a:pt x="3229385" y="76806"/>
                    <a:pt x="3270025" y="20947"/>
                    <a:pt x="3320825" y="20947"/>
                  </a:cubicBezTo>
                  <a:cubicBezTo>
                    <a:pt x="3371625" y="20947"/>
                    <a:pt x="3412265" y="76806"/>
                    <a:pt x="3412265" y="146630"/>
                  </a:cubicBezTo>
                  <a:cubicBezTo>
                    <a:pt x="3412265" y="216454"/>
                    <a:pt x="3371625" y="272313"/>
                    <a:pt x="3320825" y="272313"/>
                  </a:cubicBezTo>
                  <a:cubicBezTo>
                    <a:pt x="3270025" y="272313"/>
                    <a:pt x="3229385" y="216454"/>
                    <a:pt x="3229385" y="146630"/>
                  </a:cubicBezTo>
                  <a:close/>
                  <a:moveTo>
                    <a:pt x="3267485" y="146630"/>
                  </a:moveTo>
                  <a:cubicBezTo>
                    <a:pt x="3267485" y="186779"/>
                    <a:pt x="3291615" y="219945"/>
                    <a:pt x="3320825" y="219945"/>
                  </a:cubicBezTo>
                  <a:cubicBezTo>
                    <a:pt x="3350035" y="219945"/>
                    <a:pt x="3374165" y="186779"/>
                    <a:pt x="3374165" y="146630"/>
                  </a:cubicBezTo>
                  <a:cubicBezTo>
                    <a:pt x="3374165" y="106481"/>
                    <a:pt x="3350035" y="73315"/>
                    <a:pt x="3320825" y="73315"/>
                  </a:cubicBezTo>
                  <a:cubicBezTo>
                    <a:pt x="3291615" y="73315"/>
                    <a:pt x="3267485" y="106481"/>
                    <a:pt x="3267485" y="146630"/>
                  </a:cubicBezTo>
                  <a:close/>
                  <a:moveTo>
                    <a:pt x="16532" y="1401716"/>
                  </a:moveTo>
                  <a:cubicBezTo>
                    <a:pt x="16532" y="1331892"/>
                    <a:pt x="64627" y="1276033"/>
                    <a:pt x="124745" y="1276033"/>
                  </a:cubicBezTo>
                  <a:cubicBezTo>
                    <a:pt x="184863" y="1276033"/>
                    <a:pt x="232957" y="1331892"/>
                    <a:pt x="232957" y="1401716"/>
                  </a:cubicBezTo>
                  <a:cubicBezTo>
                    <a:pt x="232957" y="1471540"/>
                    <a:pt x="184863" y="1527399"/>
                    <a:pt x="124745" y="1527399"/>
                  </a:cubicBezTo>
                  <a:cubicBezTo>
                    <a:pt x="64627" y="1527399"/>
                    <a:pt x="16532" y="1471540"/>
                    <a:pt x="16532" y="1401716"/>
                  </a:cubicBezTo>
                  <a:close/>
                  <a:moveTo>
                    <a:pt x="61621" y="1401716"/>
                  </a:moveTo>
                  <a:cubicBezTo>
                    <a:pt x="61621" y="1441864"/>
                    <a:pt x="90177" y="1475031"/>
                    <a:pt x="124745" y="1475031"/>
                  </a:cubicBezTo>
                  <a:cubicBezTo>
                    <a:pt x="159313" y="1475031"/>
                    <a:pt x="187869" y="1441864"/>
                    <a:pt x="187869" y="1401716"/>
                  </a:cubicBezTo>
                  <a:cubicBezTo>
                    <a:pt x="187869" y="1361567"/>
                    <a:pt x="159313" y="1328400"/>
                    <a:pt x="124745" y="1328400"/>
                  </a:cubicBezTo>
                  <a:cubicBezTo>
                    <a:pt x="90177" y="1328400"/>
                    <a:pt x="61621" y="1361567"/>
                    <a:pt x="61621" y="1401716"/>
                  </a:cubicBezTo>
                  <a:close/>
                  <a:moveTo>
                    <a:pt x="148792" y="3716431"/>
                  </a:moveTo>
                  <a:lnTo>
                    <a:pt x="103704" y="3716431"/>
                  </a:lnTo>
                  <a:lnTo>
                    <a:pt x="103704" y="3804061"/>
                  </a:lnTo>
                  <a:lnTo>
                    <a:pt x="0" y="3804061"/>
                  </a:lnTo>
                  <a:lnTo>
                    <a:pt x="0" y="3842161"/>
                  </a:lnTo>
                  <a:lnTo>
                    <a:pt x="102201" y="3842161"/>
                  </a:lnTo>
                  <a:lnTo>
                    <a:pt x="102201" y="3928522"/>
                  </a:lnTo>
                  <a:lnTo>
                    <a:pt x="147289" y="3928522"/>
                  </a:lnTo>
                  <a:lnTo>
                    <a:pt x="147289" y="3840892"/>
                  </a:lnTo>
                  <a:lnTo>
                    <a:pt x="250993" y="3840892"/>
                  </a:lnTo>
                  <a:lnTo>
                    <a:pt x="250993" y="3802792"/>
                  </a:lnTo>
                  <a:lnTo>
                    <a:pt x="148792" y="3802792"/>
                  </a:lnTo>
                  <a:lnTo>
                    <a:pt x="148792" y="3716431"/>
                  </a:lnTo>
                  <a:close/>
                  <a:moveTo>
                    <a:pt x="55609" y="268822"/>
                  </a:moveTo>
                  <a:lnTo>
                    <a:pt x="129254" y="183288"/>
                  </a:lnTo>
                  <a:lnTo>
                    <a:pt x="202898" y="268822"/>
                  </a:lnTo>
                  <a:lnTo>
                    <a:pt x="232957" y="232165"/>
                  </a:lnTo>
                  <a:lnTo>
                    <a:pt x="160816" y="146630"/>
                  </a:lnTo>
                  <a:lnTo>
                    <a:pt x="232957" y="61096"/>
                  </a:lnTo>
                  <a:lnTo>
                    <a:pt x="201395" y="24438"/>
                  </a:lnTo>
                  <a:lnTo>
                    <a:pt x="129254" y="109973"/>
                  </a:lnTo>
                  <a:lnTo>
                    <a:pt x="57112" y="24438"/>
                  </a:lnTo>
                  <a:lnTo>
                    <a:pt x="25550" y="61096"/>
                  </a:lnTo>
                  <a:lnTo>
                    <a:pt x="97692" y="144885"/>
                  </a:lnTo>
                  <a:lnTo>
                    <a:pt x="24047" y="232165"/>
                  </a:lnTo>
                  <a:lnTo>
                    <a:pt x="55609" y="268822"/>
                  </a:lnTo>
                  <a:close/>
                  <a:moveTo>
                    <a:pt x="3414805" y="3823111"/>
                  </a:moveTo>
                  <a:cubicBezTo>
                    <a:pt x="3414805" y="3873911"/>
                    <a:pt x="3374165" y="3914552"/>
                    <a:pt x="3323365" y="3914552"/>
                  </a:cubicBezTo>
                  <a:cubicBezTo>
                    <a:pt x="3272565" y="3914552"/>
                    <a:pt x="3231925" y="3873911"/>
                    <a:pt x="3231925" y="3823111"/>
                  </a:cubicBezTo>
                  <a:cubicBezTo>
                    <a:pt x="3231925" y="3772311"/>
                    <a:pt x="3272565" y="3731672"/>
                    <a:pt x="3323365" y="3731672"/>
                  </a:cubicBezTo>
                  <a:cubicBezTo>
                    <a:pt x="3374165" y="3731672"/>
                    <a:pt x="3414805" y="3772311"/>
                    <a:pt x="3414805" y="3823111"/>
                  </a:cubicBezTo>
                  <a:close/>
                  <a:moveTo>
                    <a:pt x="3376705" y="3823111"/>
                  </a:moveTo>
                  <a:cubicBezTo>
                    <a:pt x="3376705" y="3793902"/>
                    <a:pt x="3352575" y="3769772"/>
                    <a:pt x="3323365" y="3769772"/>
                  </a:cubicBezTo>
                  <a:cubicBezTo>
                    <a:pt x="3294155" y="3769772"/>
                    <a:pt x="3270025" y="3793902"/>
                    <a:pt x="3270025" y="3823111"/>
                  </a:cubicBezTo>
                  <a:cubicBezTo>
                    <a:pt x="3270025" y="3852322"/>
                    <a:pt x="3294155" y="3876452"/>
                    <a:pt x="3323365" y="3876452"/>
                  </a:cubicBezTo>
                  <a:cubicBezTo>
                    <a:pt x="3352575" y="3876452"/>
                    <a:pt x="3376705" y="3852322"/>
                    <a:pt x="3376705" y="3823111"/>
                  </a:cubicBezTo>
                  <a:close/>
                  <a:moveTo>
                    <a:pt x="2361137" y="2536355"/>
                  </a:moveTo>
                  <a:lnTo>
                    <a:pt x="2287492" y="2621889"/>
                  </a:lnTo>
                  <a:lnTo>
                    <a:pt x="2215350" y="2536355"/>
                  </a:lnTo>
                  <a:lnTo>
                    <a:pt x="2183788" y="2573012"/>
                  </a:lnTo>
                  <a:lnTo>
                    <a:pt x="2257433" y="2658547"/>
                  </a:lnTo>
                  <a:lnTo>
                    <a:pt x="2183788" y="2744081"/>
                  </a:lnTo>
                  <a:lnTo>
                    <a:pt x="2215350" y="2780739"/>
                  </a:lnTo>
                  <a:lnTo>
                    <a:pt x="2287492" y="2695204"/>
                  </a:lnTo>
                  <a:lnTo>
                    <a:pt x="2361137" y="2780739"/>
                  </a:lnTo>
                  <a:lnTo>
                    <a:pt x="2392698" y="2744081"/>
                  </a:lnTo>
                  <a:lnTo>
                    <a:pt x="2319054" y="2658547"/>
                  </a:lnTo>
                  <a:lnTo>
                    <a:pt x="2392698" y="2573012"/>
                  </a:lnTo>
                  <a:lnTo>
                    <a:pt x="2361137" y="2536355"/>
                  </a:lnTo>
                  <a:close/>
                  <a:moveTo>
                    <a:pt x="2311539" y="0"/>
                  </a:moveTo>
                  <a:lnTo>
                    <a:pt x="2266451" y="0"/>
                  </a:lnTo>
                  <a:lnTo>
                    <a:pt x="2266451" y="120446"/>
                  </a:lnTo>
                  <a:lnTo>
                    <a:pt x="2164250" y="120446"/>
                  </a:lnTo>
                  <a:lnTo>
                    <a:pt x="2164250" y="172814"/>
                  </a:lnTo>
                  <a:lnTo>
                    <a:pt x="2264948" y="172814"/>
                  </a:lnTo>
                  <a:lnTo>
                    <a:pt x="2264948" y="291515"/>
                  </a:lnTo>
                  <a:lnTo>
                    <a:pt x="2310036" y="291515"/>
                  </a:lnTo>
                  <a:lnTo>
                    <a:pt x="2310036" y="171069"/>
                  </a:lnTo>
                  <a:lnTo>
                    <a:pt x="2415243" y="171069"/>
                  </a:lnTo>
                  <a:lnTo>
                    <a:pt x="2415243" y="118701"/>
                  </a:lnTo>
                  <a:lnTo>
                    <a:pt x="2311539" y="118701"/>
                  </a:lnTo>
                  <a:lnTo>
                    <a:pt x="2311539" y="0"/>
                  </a:lnTo>
                  <a:close/>
                  <a:moveTo>
                    <a:pt x="1315082" y="2658547"/>
                  </a:moveTo>
                  <a:cubicBezTo>
                    <a:pt x="1315082" y="2728371"/>
                    <a:pt x="1266988" y="2784230"/>
                    <a:pt x="1206870" y="2784230"/>
                  </a:cubicBezTo>
                  <a:cubicBezTo>
                    <a:pt x="1146752" y="2784230"/>
                    <a:pt x="1098657" y="2728371"/>
                    <a:pt x="1098657" y="2658547"/>
                  </a:cubicBezTo>
                  <a:cubicBezTo>
                    <a:pt x="1098657" y="2588723"/>
                    <a:pt x="1146752" y="2532864"/>
                    <a:pt x="1206870" y="2532864"/>
                  </a:cubicBezTo>
                  <a:cubicBezTo>
                    <a:pt x="1266988" y="2532864"/>
                    <a:pt x="1315082" y="2588723"/>
                    <a:pt x="1315082" y="2658547"/>
                  </a:cubicBezTo>
                  <a:close/>
                  <a:moveTo>
                    <a:pt x="1269994" y="2658547"/>
                  </a:moveTo>
                  <a:cubicBezTo>
                    <a:pt x="1269994" y="2618398"/>
                    <a:pt x="1241438" y="2585232"/>
                    <a:pt x="1206870" y="2585232"/>
                  </a:cubicBezTo>
                  <a:cubicBezTo>
                    <a:pt x="1172302" y="2585232"/>
                    <a:pt x="1143746" y="2618398"/>
                    <a:pt x="1143746" y="2658547"/>
                  </a:cubicBezTo>
                  <a:cubicBezTo>
                    <a:pt x="1143746" y="2698695"/>
                    <a:pt x="1172302" y="2731862"/>
                    <a:pt x="1206870" y="2731862"/>
                  </a:cubicBezTo>
                  <a:cubicBezTo>
                    <a:pt x="1241438" y="2731862"/>
                    <a:pt x="1269994" y="2698696"/>
                    <a:pt x="1269994" y="2658547"/>
                  </a:cubicBezTo>
                  <a:close/>
                  <a:moveTo>
                    <a:pt x="1318088" y="146630"/>
                  </a:moveTo>
                  <a:cubicBezTo>
                    <a:pt x="1318088" y="216454"/>
                    <a:pt x="1269994" y="272313"/>
                    <a:pt x="1209876" y="272313"/>
                  </a:cubicBezTo>
                  <a:cubicBezTo>
                    <a:pt x="1149758" y="272313"/>
                    <a:pt x="1101663" y="216454"/>
                    <a:pt x="1101663" y="146630"/>
                  </a:cubicBezTo>
                  <a:cubicBezTo>
                    <a:pt x="1101663" y="76806"/>
                    <a:pt x="1151261" y="20947"/>
                    <a:pt x="1209876" y="20947"/>
                  </a:cubicBezTo>
                  <a:cubicBezTo>
                    <a:pt x="1269994" y="20947"/>
                    <a:pt x="1318088" y="76806"/>
                    <a:pt x="1318088" y="146630"/>
                  </a:cubicBezTo>
                  <a:close/>
                  <a:moveTo>
                    <a:pt x="1273000" y="146630"/>
                  </a:moveTo>
                  <a:cubicBezTo>
                    <a:pt x="1273000" y="106481"/>
                    <a:pt x="1244444" y="73315"/>
                    <a:pt x="1209876" y="73315"/>
                  </a:cubicBezTo>
                  <a:cubicBezTo>
                    <a:pt x="1175308" y="73315"/>
                    <a:pt x="1146752" y="106481"/>
                    <a:pt x="1146752" y="146630"/>
                  </a:cubicBezTo>
                  <a:cubicBezTo>
                    <a:pt x="1146752" y="186779"/>
                    <a:pt x="1175308" y="219945"/>
                    <a:pt x="1209876" y="219945"/>
                  </a:cubicBezTo>
                  <a:cubicBezTo>
                    <a:pt x="1244444" y="219945"/>
                    <a:pt x="1273000" y="186779"/>
                    <a:pt x="1273000" y="146630"/>
                  </a:cubicBezTo>
                  <a:close/>
                  <a:moveTo>
                    <a:pt x="1280515" y="3732941"/>
                  </a:moveTo>
                  <a:lnTo>
                    <a:pt x="1208373" y="3795171"/>
                  </a:lnTo>
                  <a:lnTo>
                    <a:pt x="1134728" y="3732941"/>
                  </a:lnTo>
                  <a:lnTo>
                    <a:pt x="1103166" y="3759611"/>
                  </a:lnTo>
                  <a:lnTo>
                    <a:pt x="1176811" y="3821841"/>
                  </a:lnTo>
                  <a:lnTo>
                    <a:pt x="1103166" y="3884071"/>
                  </a:lnTo>
                  <a:lnTo>
                    <a:pt x="1134728" y="3910741"/>
                  </a:lnTo>
                  <a:lnTo>
                    <a:pt x="1208373" y="3848511"/>
                  </a:lnTo>
                  <a:lnTo>
                    <a:pt x="1280515" y="3910741"/>
                  </a:lnTo>
                  <a:lnTo>
                    <a:pt x="1312076" y="3884071"/>
                  </a:lnTo>
                  <a:lnTo>
                    <a:pt x="1238432" y="3821841"/>
                  </a:lnTo>
                  <a:lnTo>
                    <a:pt x="1312076" y="3759611"/>
                  </a:lnTo>
                  <a:lnTo>
                    <a:pt x="1280515" y="3732941"/>
                  </a:lnTo>
                  <a:close/>
                </a:path>
              </a:pathLst>
            </a:custGeom>
            <a:solidFill>
              <a:srgbClr val="100F0D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flipH="1">
            <a:off x="1278871" y="731520"/>
            <a:ext cx="2681353" cy="5852160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5359984" y="3068982"/>
            <a:ext cx="3347445" cy="521075"/>
            <a:chOff x="0" y="9525"/>
            <a:chExt cx="4463260" cy="694767"/>
          </a:xfrm>
        </p:grpSpPr>
        <p:sp>
          <p:nvSpPr>
            <p:cNvPr id="9" name="TextBox 9"/>
            <p:cNvSpPr txBox="1"/>
            <p:nvPr/>
          </p:nvSpPr>
          <p:spPr>
            <a:xfrm>
              <a:off x="0" y="9525"/>
              <a:ext cx="4463260" cy="6839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80"/>
                </a:lnSpc>
              </a:pPr>
              <a:r>
                <a:rPr lang="pl-PL" dirty="0" smtClean="0">
                  <a:solidFill>
                    <a:srgbClr val="100F0D"/>
                  </a:solidFill>
                  <a:latin typeface="Georgia Pro" pitchFamily="18" charset="0"/>
                </a:rPr>
                <a:t>Digital </a:t>
              </a:r>
              <a:r>
                <a:rPr lang="pl-PL" dirty="0" err="1" smtClean="0">
                  <a:solidFill>
                    <a:srgbClr val="100F0D"/>
                  </a:solidFill>
                  <a:latin typeface="Georgia Pro" pitchFamily="18" charset="0"/>
                </a:rPr>
                <a:t>competences</a:t>
              </a:r>
              <a:r>
                <a:rPr lang="pl-PL" dirty="0" smtClean="0">
                  <a:solidFill>
                    <a:srgbClr val="100F0D"/>
                  </a:solidFill>
                  <a:latin typeface="Georgia Pro" pitchFamily="18" charset="0"/>
                </a:rPr>
                <a:t> and </a:t>
              </a:r>
              <a:r>
                <a:rPr lang="pl-PL" dirty="0" err="1" smtClean="0">
                  <a:solidFill>
                    <a:srgbClr val="100F0D"/>
                  </a:solidFill>
                  <a:latin typeface="Georgia Pro" pitchFamily="18" charset="0"/>
                </a:rPr>
                <a:t>paradigms</a:t>
              </a:r>
              <a:endParaRPr lang="en-US" sz="1800" dirty="0">
                <a:solidFill>
                  <a:srgbClr val="100F0D"/>
                </a:solidFill>
                <a:latin typeface="Georgia Pro" pitchFamily="18" charset="0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419000"/>
              <a:ext cx="4463260" cy="2852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820"/>
                </a:lnSpc>
              </a:pPr>
              <a:endParaRPr lang="en-US" sz="1399" spc="41" dirty="0">
                <a:solidFill>
                  <a:srgbClr val="100F0D"/>
                </a:solidFill>
                <a:latin typeface="HK Grotesk Light"/>
              </a:endParaRPr>
            </a:p>
          </p:txBody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4621459" y="3206459"/>
            <a:ext cx="498140" cy="473233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5359984" y="4264729"/>
            <a:ext cx="3347445" cy="521780"/>
            <a:chOff x="0" y="9525"/>
            <a:chExt cx="4463260" cy="695707"/>
          </a:xfrm>
        </p:grpSpPr>
        <p:sp>
          <p:nvSpPr>
            <p:cNvPr id="13" name="TextBox 13"/>
            <p:cNvSpPr txBox="1"/>
            <p:nvPr/>
          </p:nvSpPr>
          <p:spPr>
            <a:xfrm>
              <a:off x="0" y="9525"/>
              <a:ext cx="4463260" cy="3501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80"/>
                </a:lnSpc>
              </a:pPr>
              <a:r>
                <a:rPr lang="pl-PL" dirty="0" err="1" smtClean="0">
                  <a:solidFill>
                    <a:srgbClr val="100F0D"/>
                  </a:solidFill>
                  <a:latin typeface="Georgia Pro" pitchFamily="18" charset="0"/>
                </a:rPr>
                <a:t>The</a:t>
              </a:r>
              <a:r>
                <a:rPr lang="pl-PL" dirty="0" smtClean="0">
                  <a:solidFill>
                    <a:srgbClr val="100F0D"/>
                  </a:solidFill>
                  <a:latin typeface="Georgia Pro" pitchFamily="18" charset="0"/>
                </a:rPr>
                <a:t> </a:t>
              </a:r>
              <a:r>
                <a:rPr lang="pl-PL" dirty="0" err="1" smtClean="0">
                  <a:solidFill>
                    <a:srgbClr val="100F0D"/>
                  </a:solidFill>
                  <a:latin typeface="Georgia Pro" pitchFamily="18" charset="0"/>
                </a:rPr>
                <a:t>opportunity</a:t>
              </a:r>
              <a:r>
                <a:rPr lang="pl-PL" dirty="0" smtClean="0">
                  <a:solidFill>
                    <a:srgbClr val="100F0D"/>
                  </a:solidFill>
                  <a:latin typeface="Georgia Pro" pitchFamily="18" charset="0"/>
                </a:rPr>
                <a:t> </a:t>
              </a:r>
              <a:r>
                <a:rPr lang="pl-PL" dirty="0" err="1" smtClean="0">
                  <a:solidFill>
                    <a:srgbClr val="100F0D"/>
                  </a:solidFill>
                  <a:latin typeface="Georgia Pro" pitchFamily="18" charset="0"/>
                </a:rPr>
                <a:t>paradigm</a:t>
              </a:r>
              <a:endParaRPr lang="en-US" sz="1800" dirty="0">
                <a:solidFill>
                  <a:srgbClr val="100F0D"/>
                </a:solidFill>
                <a:latin typeface="Georgia Pro" pitchFamily="18" charset="0"/>
              </a:endParaRP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419000"/>
              <a:ext cx="4463260" cy="2862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20"/>
                </a:lnSpc>
              </a:pPr>
              <a:r>
                <a:rPr lang="en-US" sz="1400" spc="42" dirty="0" smtClean="0">
                  <a:solidFill>
                    <a:srgbClr val="100F0D"/>
                  </a:solidFill>
                  <a:latin typeface="Georgia Pro" pitchFamily="18" charset="0"/>
                </a:rPr>
                <a:t>Effectiveness of ICT use in education</a:t>
              </a:r>
              <a:endParaRPr lang="en-US" sz="1400" spc="42" dirty="0">
                <a:solidFill>
                  <a:srgbClr val="100F0D"/>
                </a:solidFill>
                <a:latin typeface="Georgia Pro" pitchFamily="18" charset="0"/>
              </a:endParaRPr>
            </a:p>
          </p:txBody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4621459" y="4402206"/>
            <a:ext cx="498140" cy="473233"/>
          </a:xfrm>
          <a:prstGeom prst="rect">
            <a:avLst/>
          </a:prstGeom>
        </p:spPr>
      </p:pic>
      <p:grpSp>
        <p:nvGrpSpPr>
          <p:cNvPr id="16" name="Group 16"/>
          <p:cNvGrpSpPr/>
          <p:nvPr/>
        </p:nvGrpSpPr>
        <p:grpSpPr>
          <a:xfrm>
            <a:off x="5359984" y="5493281"/>
            <a:ext cx="3347445" cy="768771"/>
            <a:chOff x="0" y="9525"/>
            <a:chExt cx="4463260" cy="1025029"/>
          </a:xfrm>
        </p:grpSpPr>
        <p:sp>
          <p:nvSpPr>
            <p:cNvPr id="17" name="TextBox 17"/>
            <p:cNvSpPr txBox="1"/>
            <p:nvPr/>
          </p:nvSpPr>
          <p:spPr>
            <a:xfrm>
              <a:off x="0" y="9525"/>
              <a:ext cx="4463260" cy="3501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80"/>
                </a:lnSpc>
              </a:pPr>
              <a:r>
                <a:rPr lang="en-US" dirty="0" smtClean="0">
                  <a:solidFill>
                    <a:srgbClr val="100F0D"/>
                  </a:solidFill>
                  <a:latin typeface="Georgia Pro" pitchFamily="18" charset="0"/>
                </a:rPr>
                <a:t>The risk paradigm</a:t>
              </a:r>
              <a:endParaRPr lang="en-US" sz="1800" dirty="0">
                <a:solidFill>
                  <a:srgbClr val="100F0D"/>
                </a:solidFill>
                <a:latin typeface="Georgia Pro" pitchFamily="18" charset="0"/>
              </a:endParaRP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419000"/>
              <a:ext cx="4463260" cy="6155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20"/>
                </a:lnSpc>
              </a:pPr>
              <a:r>
                <a:rPr lang="pl-PL" sz="1400" spc="42" dirty="0" err="1" smtClean="0">
                  <a:solidFill>
                    <a:srgbClr val="100F0D"/>
                  </a:solidFill>
                  <a:latin typeface="Georgia Pro" pitchFamily="18" charset="0"/>
                </a:rPr>
                <a:t>E-threats</a:t>
              </a:r>
              <a:r>
                <a:rPr lang="pl-PL" sz="1400" spc="42" dirty="0" smtClean="0">
                  <a:solidFill>
                    <a:srgbClr val="100F0D"/>
                  </a:solidFill>
                  <a:latin typeface="Georgia Pro" pitchFamily="18" charset="0"/>
                </a:rPr>
                <a:t>: </a:t>
              </a:r>
              <a:r>
                <a:rPr lang="pl-PL" sz="1400" spc="42" dirty="0" err="1" smtClean="0">
                  <a:solidFill>
                    <a:srgbClr val="100F0D"/>
                  </a:solidFill>
                  <a:latin typeface="Georgia Pro" pitchFamily="18" charset="0"/>
                </a:rPr>
                <a:t>cyberbullying</a:t>
              </a:r>
              <a:r>
                <a:rPr lang="pl-PL" sz="1400" spc="42" dirty="0" smtClean="0">
                  <a:solidFill>
                    <a:srgbClr val="100F0D"/>
                  </a:solidFill>
                  <a:latin typeface="Georgia Pro" pitchFamily="18" charset="0"/>
                </a:rPr>
                <a:t>, </a:t>
              </a:r>
              <a:r>
                <a:rPr lang="pl-PL" sz="1400" spc="42" dirty="0" err="1" smtClean="0">
                  <a:solidFill>
                    <a:srgbClr val="100F0D"/>
                  </a:solidFill>
                  <a:latin typeface="Georgia Pro" pitchFamily="18" charset="0"/>
                </a:rPr>
                <a:t>piracy</a:t>
              </a:r>
              <a:r>
                <a:rPr lang="pl-PL" sz="1400" spc="42" dirty="0" smtClean="0">
                  <a:solidFill>
                    <a:srgbClr val="100F0D"/>
                  </a:solidFill>
                  <a:latin typeface="Georgia Pro" pitchFamily="18" charset="0"/>
                </a:rPr>
                <a:t>, </a:t>
              </a:r>
              <a:r>
                <a:rPr lang="pl-PL" sz="1400" spc="42" dirty="0" err="1" smtClean="0">
                  <a:solidFill>
                    <a:srgbClr val="100F0D"/>
                  </a:solidFill>
                  <a:latin typeface="Georgia Pro" pitchFamily="18" charset="0"/>
                </a:rPr>
                <a:t>sexting</a:t>
              </a:r>
              <a:r>
                <a:rPr lang="pl-PL" sz="1400" spc="42" dirty="0" smtClean="0">
                  <a:solidFill>
                    <a:srgbClr val="100F0D"/>
                  </a:solidFill>
                  <a:latin typeface="Georgia Pro" pitchFamily="18" charset="0"/>
                </a:rPr>
                <a:t>…</a:t>
              </a:r>
              <a:endParaRPr lang="en-US" sz="1400" spc="42" dirty="0">
                <a:solidFill>
                  <a:srgbClr val="100F0D"/>
                </a:solidFill>
                <a:latin typeface="Georgia Pro" pitchFamily="18" charset="0"/>
              </a:endParaRPr>
            </a:p>
          </p:txBody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4621459" y="5630758"/>
            <a:ext cx="498140" cy="473233"/>
          </a:xfrm>
          <a:prstGeom prst="rect">
            <a:avLst/>
          </a:prstGeom>
        </p:spPr>
      </p:pic>
      <p:grpSp>
        <p:nvGrpSpPr>
          <p:cNvPr id="20" name="Group 20"/>
          <p:cNvGrpSpPr/>
          <p:nvPr/>
        </p:nvGrpSpPr>
        <p:grpSpPr>
          <a:xfrm>
            <a:off x="698745" y="731520"/>
            <a:ext cx="521347" cy="266002"/>
            <a:chOff x="0" y="0"/>
            <a:chExt cx="695130" cy="354669"/>
          </a:xfrm>
        </p:grpSpPr>
        <p:grpSp>
          <p:nvGrpSpPr>
            <p:cNvPr id="21" name="Group 21"/>
            <p:cNvGrpSpPr/>
            <p:nvPr/>
          </p:nvGrpSpPr>
          <p:grpSpPr>
            <a:xfrm>
              <a:off x="7381" y="0"/>
              <a:ext cx="680369" cy="354669"/>
              <a:chOff x="0" y="0"/>
              <a:chExt cx="2121986" cy="110617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2123256" cy="1106170"/>
              </a:xfrm>
              <a:custGeom>
                <a:avLst/>
                <a:gdLst/>
                <a:ahLst/>
                <a:cxnLst/>
                <a:rect l="l" t="t" r="r" b="b"/>
                <a:pathLst>
                  <a:path w="2123256" h="1106170">
                    <a:moveTo>
                      <a:pt x="1569536" y="1106170"/>
                    </a:moveTo>
                    <a:lnTo>
                      <a:pt x="553720" y="1106170"/>
                    </a:lnTo>
                    <a:cubicBezTo>
                      <a:pt x="247650" y="1106170"/>
                      <a:pt x="0" y="858520"/>
                      <a:pt x="0" y="553720"/>
                    </a:cubicBezTo>
                    <a:cubicBezTo>
                      <a:pt x="0" y="247650"/>
                      <a:pt x="247650" y="0"/>
                      <a:pt x="553720" y="0"/>
                    </a:cubicBezTo>
                    <a:lnTo>
                      <a:pt x="1569536" y="0"/>
                    </a:lnTo>
                    <a:cubicBezTo>
                      <a:pt x="1875606" y="0"/>
                      <a:pt x="2123256" y="247650"/>
                      <a:pt x="2123256" y="553720"/>
                    </a:cubicBezTo>
                    <a:cubicBezTo>
                      <a:pt x="2121986" y="858520"/>
                      <a:pt x="1874336" y="1106170"/>
                      <a:pt x="1569536" y="110617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23" name="Group 23"/>
            <p:cNvGrpSpPr/>
            <p:nvPr/>
          </p:nvGrpSpPr>
          <p:grpSpPr>
            <a:xfrm>
              <a:off x="0" y="0"/>
              <a:ext cx="695130" cy="354669"/>
              <a:chOff x="0" y="0"/>
              <a:chExt cx="2144216" cy="110617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2145487" cy="1107440"/>
              </a:xfrm>
              <a:custGeom>
                <a:avLst/>
                <a:gdLst/>
                <a:ahLst/>
                <a:cxnLst/>
                <a:rect l="l" t="t" r="r" b="b"/>
                <a:pathLst>
                  <a:path w="2145487" h="1107440">
                    <a:moveTo>
                      <a:pt x="1591766" y="45720"/>
                    </a:moveTo>
                    <a:cubicBezTo>
                      <a:pt x="1871166" y="45720"/>
                      <a:pt x="2098496" y="273050"/>
                      <a:pt x="2098496" y="552450"/>
                    </a:cubicBezTo>
                    <a:cubicBezTo>
                      <a:pt x="2098496" y="831850"/>
                      <a:pt x="1871166" y="1059180"/>
                      <a:pt x="1591766" y="1059180"/>
                    </a:cubicBezTo>
                    <a:lnTo>
                      <a:pt x="553720" y="1059180"/>
                    </a:lnTo>
                    <a:cubicBezTo>
                      <a:pt x="274320" y="1059180"/>
                      <a:pt x="46990" y="831850"/>
                      <a:pt x="46990" y="552450"/>
                    </a:cubicBezTo>
                    <a:cubicBezTo>
                      <a:pt x="46990" y="273050"/>
                      <a:pt x="274320" y="45720"/>
                      <a:pt x="553720" y="45720"/>
                    </a:cubicBezTo>
                    <a:lnTo>
                      <a:pt x="1591766" y="45720"/>
                    </a:lnTo>
                    <a:moveTo>
                      <a:pt x="1591766" y="0"/>
                    </a:moveTo>
                    <a:lnTo>
                      <a:pt x="553720" y="0"/>
                    </a:lnTo>
                    <a:cubicBezTo>
                      <a:pt x="247650" y="0"/>
                      <a:pt x="0" y="247650"/>
                      <a:pt x="0" y="553720"/>
                    </a:cubicBezTo>
                    <a:cubicBezTo>
                      <a:pt x="0" y="859790"/>
                      <a:pt x="247650" y="1107440"/>
                      <a:pt x="553720" y="1107440"/>
                    </a:cubicBezTo>
                    <a:lnTo>
                      <a:pt x="1591766" y="1107440"/>
                    </a:lnTo>
                    <a:cubicBezTo>
                      <a:pt x="1897836" y="1107440"/>
                      <a:pt x="2145486" y="859790"/>
                      <a:pt x="2145486" y="553720"/>
                    </a:cubicBezTo>
                    <a:cubicBezTo>
                      <a:pt x="2144216" y="247650"/>
                      <a:pt x="1896566" y="0"/>
                      <a:pt x="1591766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197386" y="107707"/>
              <a:ext cx="300357" cy="13925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E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4876800" cy="731520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4" name="TextBox 4"/>
          <p:cNvSpPr txBox="1"/>
          <p:nvPr/>
        </p:nvSpPr>
        <p:spPr>
          <a:xfrm>
            <a:off x="381001" y="2227729"/>
            <a:ext cx="4419600" cy="1969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pl-PL" sz="3200" b="1" spc="431" dirty="0" err="1" smtClean="0">
                <a:solidFill>
                  <a:srgbClr val="100F0D"/>
                </a:solidFill>
                <a:latin typeface="Georgia Pro" pitchFamily="18" charset="0"/>
              </a:rPr>
              <a:t>Technooptimists</a:t>
            </a:r>
            <a:endParaRPr lang="pl-PL" sz="3200" b="1" spc="431" dirty="0" smtClean="0">
              <a:solidFill>
                <a:srgbClr val="100F0D"/>
              </a:solidFill>
              <a:latin typeface="Georgia Pro" pitchFamily="18" charset="0"/>
            </a:endParaRPr>
          </a:p>
          <a:p>
            <a:pPr algn="ctr"/>
            <a:endParaRPr lang="pl-PL" sz="3200" b="1" spc="431" dirty="0" smtClean="0">
              <a:solidFill>
                <a:srgbClr val="100F0D"/>
              </a:solidFill>
              <a:latin typeface="Georgia Pro" pitchFamily="18" charset="0"/>
            </a:endParaRPr>
          </a:p>
          <a:p>
            <a:pPr algn="ctr"/>
            <a:r>
              <a:rPr lang="pl-PL" sz="3200" b="1" spc="431" dirty="0" smtClean="0">
                <a:solidFill>
                  <a:srgbClr val="100F0D"/>
                </a:solidFill>
                <a:latin typeface="Georgia Pro" pitchFamily="18" charset="0"/>
              </a:rPr>
              <a:t>ICT = high </a:t>
            </a:r>
            <a:r>
              <a:rPr lang="pl-PL" sz="3200" b="1" spc="431" dirty="0" err="1" smtClean="0">
                <a:solidFill>
                  <a:srgbClr val="100F0D"/>
                </a:solidFill>
                <a:latin typeface="Georgia Pro" pitchFamily="18" charset="0"/>
              </a:rPr>
              <a:t>quality</a:t>
            </a:r>
            <a:endParaRPr lang="en-US" sz="3200" b="1" spc="431" dirty="0">
              <a:solidFill>
                <a:srgbClr val="100F0D"/>
              </a:solidFill>
              <a:latin typeface="Georgia Pro" pitchFamily="18" charset="0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8500733" y="731520"/>
            <a:ext cx="521347" cy="266002"/>
            <a:chOff x="0" y="0"/>
            <a:chExt cx="695130" cy="354669"/>
          </a:xfrm>
        </p:grpSpPr>
        <p:grpSp>
          <p:nvGrpSpPr>
            <p:cNvPr id="10" name="Group 10"/>
            <p:cNvGrpSpPr/>
            <p:nvPr/>
          </p:nvGrpSpPr>
          <p:grpSpPr>
            <a:xfrm>
              <a:off x="7381" y="0"/>
              <a:ext cx="680369" cy="354669"/>
              <a:chOff x="0" y="0"/>
              <a:chExt cx="2121986" cy="110617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2123256" cy="1106170"/>
              </a:xfrm>
              <a:custGeom>
                <a:avLst/>
                <a:gdLst/>
                <a:ahLst/>
                <a:cxnLst/>
                <a:rect l="l" t="t" r="r" b="b"/>
                <a:pathLst>
                  <a:path w="2123256" h="1106170">
                    <a:moveTo>
                      <a:pt x="1569536" y="1106170"/>
                    </a:moveTo>
                    <a:lnTo>
                      <a:pt x="553720" y="1106170"/>
                    </a:lnTo>
                    <a:cubicBezTo>
                      <a:pt x="247650" y="1106170"/>
                      <a:pt x="0" y="858520"/>
                      <a:pt x="0" y="553720"/>
                    </a:cubicBezTo>
                    <a:cubicBezTo>
                      <a:pt x="0" y="247650"/>
                      <a:pt x="247650" y="0"/>
                      <a:pt x="553720" y="0"/>
                    </a:cubicBezTo>
                    <a:lnTo>
                      <a:pt x="1569536" y="0"/>
                    </a:lnTo>
                    <a:cubicBezTo>
                      <a:pt x="1875606" y="0"/>
                      <a:pt x="2123256" y="247650"/>
                      <a:pt x="2123256" y="553720"/>
                    </a:cubicBezTo>
                    <a:cubicBezTo>
                      <a:pt x="2121986" y="858520"/>
                      <a:pt x="1874336" y="1106170"/>
                      <a:pt x="1569536" y="110617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12" name="Group 12"/>
            <p:cNvGrpSpPr/>
            <p:nvPr/>
          </p:nvGrpSpPr>
          <p:grpSpPr>
            <a:xfrm>
              <a:off x="0" y="0"/>
              <a:ext cx="695130" cy="354669"/>
              <a:chOff x="0" y="0"/>
              <a:chExt cx="2144216" cy="110617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2145487" cy="1107440"/>
              </a:xfrm>
              <a:custGeom>
                <a:avLst/>
                <a:gdLst/>
                <a:ahLst/>
                <a:cxnLst/>
                <a:rect l="l" t="t" r="r" b="b"/>
                <a:pathLst>
                  <a:path w="2145487" h="1107440">
                    <a:moveTo>
                      <a:pt x="1591766" y="45720"/>
                    </a:moveTo>
                    <a:cubicBezTo>
                      <a:pt x="1871166" y="45720"/>
                      <a:pt x="2098496" y="273050"/>
                      <a:pt x="2098496" y="552450"/>
                    </a:cubicBezTo>
                    <a:cubicBezTo>
                      <a:pt x="2098496" y="831850"/>
                      <a:pt x="1871166" y="1059180"/>
                      <a:pt x="1591766" y="1059180"/>
                    </a:cubicBezTo>
                    <a:lnTo>
                      <a:pt x="553720" y="1059180"/>
                    </a:lnTo>
                    <a:cubicBezTo>
                      <a:pt x="274320" y="1059180"/>
                      <a:pt x="46990" y="831850"/>
                      <a:pt x="46990" y="552450"/>
                    </a:cubicBezTo>
                    <a:cubicBezTo>
                      <a:pt x="46990" y="273050"/>
                      <a:pt x="274320" y="45720"/>
                      <a:pt x="553720" y="45720"/>
                    </a:cubicBezTo>
                    <a:lnTo>
                      <a:pt x="1591766" y="45720"/>
                    </a:lnTo>
                    <a:moveTo>
                      <a:pt x="1591766" y="0"/>
                    </a:moveTo>
                    <a:lnTo>
                      <a:pt x="553720" y="0"/>
                    </a:lnTo>
                    <a:cubicBezTo>
                      <a:pt x="247650" y="0"/>
                      <a:pt x="0" y="247650"/>
                      <a:pt x="0" y="553720"/>
                    </a:cubicBezTo>
                    <a:cubicBezTo>
                      <a:pt x="0" y="859790"/>
                      <a:pt x="247650" y="1107440"/>
                      <a:pt x="553720" y="1107440"/>
                    </a:cubicBezTo>
                    <a:lnTo>
                      <a:pt x="1591766" y="1107440"/>
                    </a:lnTo>
                    <a:cubicBezTo>
                      <a:pt x="1897836" y="1107440"/>
                      <a:pt x="2145486" y="859790"/>
                      <a:pt x="2145486" y="553720"/>
                    </a:cubicBezTo>
                    <a:cubicBezTo>
                      <a:pt x="2144216" y="247650"/>
                      <a:pt x="1896566" y="0"/>
                      <a:pt x="1591766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97386" y="107707"/>
              <a:ext cx="300357" cy="139256"/>
            </a:xfrm>
            <a:prstGeom prst="rect">
              <a:avLst/>
            </a:prstGeom>
          </p:spPr>
        </p:pic>
      </p:grpSp>
      <p:sp>
        <p:nvSpPr>
          <p:cNvPr id="16" name="TextBox 4"/>
          <p:cNvSpPr txBox="1"/>
          <p:nvPr/>
        </p:nvSpPr>
        <p:spPr>
          <a:xfrm>
            <a:off x="5105400" y="2209800"/>
            <a:ext cx="4648200" cy="19697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200" b="1" spc="431" dirty="0" err="1" smtClean="0">
                <a:solidFill>
                  <a:srgbClr val="100F0D"/>
                </a:solidFill>
                <a:latin typeface="Georgia Pro" pitchFamily="18" charset="0"/>
              </a:rPr>
              <a:t>Technopesimists</a:t>
            </a:r>
            <a:endParaRPr lang="en-US" sz="3200" b="1" spc="431" dirty="0" smtClean="0">
              <a:solidFill>
                <a:srgbClr val="100F0D"/>
              </a:solidFill>
              <a:latin typeface="Georgia Pro" pitchFamily="18" charset="0"/>
            </a:endParaRPr>
          </a:p>
          <a:p>
            <a:pPr algn="ctr"/>
            <a:endParaRPr lang="en-US" sz="3200" b="1" spc="431" dirty="0" smtClean="0">
              <a:solidFill>
                <a:srgbClr val="100F0D"/>
              </a:solidFill>
              <a:latin typeface="Georgia Pro" pitchFamily="18" charset="0"/>
            </a:endParaRPr>
          </a:p>
          <a:p>
            <a:pPr algn="ctr"/>
            <a:r>
              <a:rPr lang="en-US" sz="3200" b="1" spc="431" dirty="0" smtClean="0">
                <a:solidFill>
                  <a:srgbClr val="100F0D"/>
                </a:solidFill>
                <a:latin typeface="Georgia Pro" pitchFamily="18" charset="0"/>
              </a:rPr>
              <a:t>ICT in education = problems</a:t>
            </a:r>
            <a:endParaRPr lang="pl-PL" sz="3200" b="1" spc="431" dirty="0" smtClean="0">
              <a:solidFill>
                <a:srgbClr val="100F0D"/>
              </a:solidFill>
              <a:latin typeface="Georgia Pro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4267200"/>
            <a:ext cx="4371975" cy="289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rak dostępnego opisu zdjęcia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609600"/>
            <a:ext cx="8539944" cy="62674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11299"/>
            <a:ext cx="8404225" cy="4706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Digital_Literacy_Teachers_Book_Tomczyk_Fedel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762000"/>
            <a:ext cx="4042892" cy="5715000"/>
          </a:xfrm>
          <a:prstGeom prst="rect">
            <a:avLst/>
          </a:prstGeom>
        </p:spPr>
      </p:pic>
      <p:pic>
        <p:nvPicPr>
          <p:cNvPr id="3" name="Obraz 2" descr="Macerata greeting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762000"/>
            <a:ext cx="4267200" cy="568604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E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500733" y="731520"/>
            <a:ext cx="521347" cy="266002"/>
            <a:chOff x="0" y="0"/>
            <a:chExt cx="695130" cy="354669"/>
          </a:xfrm>
        </p:grpSpPr>
        <p:grpSp>
          <p:nvGrpSpPr>
            <p:cNvPr id="3" name="Group 3"/>
            <p:cNvGrpSpPr/>
            <p:nvPr/>
          </p:nvGrpSpPr>
          <p:grpSpPr>
            <a:xfrm>
              <a:off x="7381" y="0"/>
              <a:ext cx="680369" cy="354669"/>
              <a:chOff x="0" y="0"/>
              <a:chExt cx="2121986" cy="110617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123256" cy="1106170"/>
              </a:xfrm>
              <a:custGeom>
                <a:avLst/>
                <a:gdLst/>
                <a:ahLst/>
                <a:cxnLst/>
                <a:rect l="l" t="t" r="r" b="b"/>
                <a:pathLst>
                  <a:path w="2123256" h="1106170">
                    <a:moveTo>
                      <a:pt x="1569536" y="1106170"/>
                    </a:moveTo>
                    <a:lnTo>
                      <a:pt x="553720" y="1106170"/>
                    </a:lnTo>
                    <a:cubicBezTo>
                      <a:pt x="247650" y="1106170"/>
                      <a:pt x="0" y="858520"/>
                      <a:pt x="0" y="553720"/>
                    </a:cubicBezTo>
                    <a:cubicBezTo>
                      <a:pt x="0" y="247650"/>
                      <a:pt x="247650" y="0"/>
                      <a:pt x="553720" y="0"/>
                    </a:cubicBezTo>
                    <a:lnTo>
                      <a:pt x="1569536" y="0"/>
                    </a:lnTo>
                    <a:cubicBezTo>
                      <a:pt x="1875606" y="0"/>
                      <a:pt x="2123256" y="247650"/>
                      <a:pt x="2123256" y="553720"/>
                    </a:cubicBezTo>
                    <a:cubicBezTo>
                      <a:pt x="2121986" y="858520"/>
                      <a:pt x="1874336" y="1106170"/>
                      <a:pt x="1569536" y="110617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>
              <a:off x="0" y="0"/>
              <a:ext cx="695130" cy="354669"/>
              <a:chOff x="0" y="0"/>
              <a:chExt cx="2144216" cy="110617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2145487" cy="1107440"/>
              </a:xfrm>
              <a:custGeom>
                <a:avLst/>
                <a:gdLst/>
                <a:ahLst/>
                <a:cxnLst/>
                <a:rect l="l" t="t" r="r" b="b"/>
                <a:pathLst>
                  <a:path w="2145487" h="1107440">
                    <a:moveTo>
                      <a:pt x="1591766" y="45720"/>
                    </a:moveTo>
                    <a:cubicBezTo>
                      <a:pt x="1871166" y="45720"/>
                      <a:pt x="2098496" y="273050"/>
                      <a:pt x="2098496" y="552450"/>
                    </a:cubicBezTo>
                    <a:cubicBezTo>
                      <a:pt x="2098496" y="831850"/>
                      <a:pt x="1871166" y="1059180"/>
                      <a:pt x="1591766" y="1059180"/>
                    </a:cubicBezTo>
                    <a:lnTo>
                      <a:pt x="553720" y="1059180"/>
                    </a:lnTo>
                    <a:cubicBezTo>
                      <a:pt x="274320" y="1059180"/>
                      <a:pt x="46990" y="831850"/>
                      <a:pt x="46990" y="552450"/>
                    </a:cubicBezTo>
                    <a:cubicBezTo>
                      <a:pt x="46990" y="273050"/>
                      <a:pt x="274320" y="45720"/>
                      <a:pt x="553720" y="45720"/>
                    </a:cubicBezTo>
                    <a:lnTo>
                      <a:pt x="1591766" y="45720"/>
                    </a:lnTo>
                    <a:moveTo>
                      <a:pt x="1591766" y="0"/>
                    </a:moveTo>
                    <a:lnTo>
                      <a:pt x="553720" y="0"/>
                    </a:lnTo>
                    <a:cubicBezTo>
                      <a:pt x="247650" y="0"/>
                      <a:pt x="0" y="247650"/>
                      <a:pt x="0" y="553720"/>
                    </a:cubicBezTo>
                    <a:cubicBezTo>
                      <a:pt x="0" y="859790"/>
                      <a:pt x="247650" y="1107440"/>
                      <a:pt x="553720" y="1107440"/>
                    </a:cubicBezTo>
                    <a:lnTo>
                      <a:pt x="1591766" y="1107440"/>
                    </a:lnTo>
                    <a:cubicBezTo>
                      <a:pt x="1897836" y="1107440"/>
                      <a:pt x="2145486" y="859790"/>
                      <a:pt x="2145486" y="553720"/>
                    </a:cubicBezTo>
                    <a:cubicBezTo>
                      <a:pt x="2144216" y="247650"/>
                      <a:pt x="1896566" y="0"/>
                      <a:pt x="1591766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97386" y="107707"/>
              <a:ext cx="300357" cy="139256"/>
            </a:xfrm>
            <a:prstGeom prst="rect">
              <a:avLst/>
            </a:prstGeom>
          </p:spPr>
        </p:pic>
      </p:grpSp>
      <p:grpSp>
        <p:nvGrpSpPr>
          <p:cNvPr id="8" name="Group 8"/>
          <p:cNvGrpSpPr/>
          <p:nvPr/>
        </p:nvGrpSpPr>
        <p:grpSpPr>
          <a:xfrm>
            <a:off x="1451845" y="3848100"/>
            <a:ext cx="1553916" cy="952006"/>
            <a:chOff x="0" y="0"/>
            <a:chExt cx="2071888" cy="1269342"/>
          </a:xfrm>
        </p:grpSpPr>
        <p:sp>
          <p:nvSpPr>
            <p:cNvPr id="9" name="TextBox 9"/>
            <p:cNvSpPr txBox="1"/>
            <p:nvPr/>
          </p:nvSpPr>
          <p:spPr>
            <a:xfrm>
              <a:off x="0" y="972961"/>
              <a:ext cx="2071888" cy="2963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20"/>
                </a:lnSpc>
              </a:pPr>
              <a:r>
                <a:rPr lang="pl-PL" sz="1400" spc="42" dirty="0" smtClean="0">
                  <a:solidFill>
                    <a:srgbClr val="100F0D"/>
                  </a:solidFill>
                  <a:latin typeface="HK Grotesk Light"/>
                </a:rPr>
                <a:t>PRISMA</a:t>
              </a:r>
              <a:endParaRPr lang="en-US" sz="1400" spc="42" dirty="0">
                <a:solidFill>
                  <a:srgbClr val="100F0D"/>
                </a:solidFill>
                <a:latin typeface="HK Grotesk Light"/>
              </a:endParaRPr>
            </a:p>
          </p:txBody>
        </p:sp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615360" y="0"/>
              <a:ext cx="841168" cy="803316"/>
            </a:xfrm>
            <a:prstGeom prst="rect">
              <a:avLst/>
            </a:prstGeom>
          </p:spPr>
        </p:pic>
      </p:grpSp>
      <p:sp>
        <p:nvSpPr>
          <p:cNvPr id="11" name="TextBox 11"/>
          <p:cNvSpPr txBox="1"/>
          <p:nvPr/>
        </p:nvSpPr>
        <p:spPr>
          <a:xfrm>
            <a:off x="1094379" y="1434811"/>
            <a:ext cx="7564842" cy="1513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40"/>
              </a:lnSpc>
            </a:pPr>
            <a:r>
              <a:rPr lang="pl-PL" sz="5400" dirty="0" err="1" smtClean="0">
                <a:solidFill>
                  <a:srgbClr val="100F0D"/>
                </a:solidFill>
                <a:latin typeface="Kollektif Bold"/>
              </a:rPr>
              <a:t>Systematic</a:t>
            </a:r>
            <a:r>
              <a:rPr lang="pl-PL" sz="5400" dirty="0" smtClean="0">
                <a:solidFill>
                  <a:srgbClr val="100F0D"/>
                </a:solidFill>
                <a:latin typeface="Kollektif Bold"/>
              </a:rPr>
              <a:t> </a:t>
            </a:r>
            <a:r>
              <a:rPr lang="pl-PL" sz="5400" dirty="0" err="1" smtClean="0">
                <a:solidFill>
                  <a:srgbClr val="100F0D"/>
                </a:solidFill>
                <a:latin typeface="Kollektif Bold"/>
              </a:rPr>
              <a:t>analysis</a:t>
            </a:r>
            <a:r>
              <a:rPr lang="pl-PL" sz="5400" dirty="0" smtClean="0">
                <a:solidFill>
                  <a:srgbClr val="100F0D"/>
                </a:solidFill>
                <a:latin typeface="Kollektif Bold"/>
              </a:rPr>
              <a:t> 2001 – 2021 PL</a:t>
            </a:r>
            <a:endParaRPr lang="en-US" sz="5400" dirty="0">
              <a:solidFill>
                <a:srgbClr val="100F0D"/>
              </a:solidFill>
              <a:latin typeface="Kollektif Bold"/>
            </a:endParaRPr>
          </a:p>
        </p:txBody>
      </p:sp>
      <p:grpSp>
        <p:nvGrpSpPr>
          <p:cNvPr id="13" name="Group 13"/>
          <p:cNvGrpSpPr/>
          <p:nvPr/>
        </p:nvGrpSpPr>
        <p:grpSpPr>
          <a:xfrm>
            <a:off x="6747839" y="3848100"/>
            <a:ext cx="1553916" cy="1191385"/>
            <a:chOff x="0" y="0"/>
            <a:chExt cx="2071888" cy="1588515"/>
          </a:xfrm>
        </p:grpSpPr>
        <p:sp>
          <p:nvSpPr>
            <p:cNvPr id="14" name="TextBox 14"/>
            <p:cNvSpPr txBox="1"/>
            <p:nvPr/>
          </p:nvSpPr>
          <p:spPr>
            <a:xfrm>
              <a:off x="0" y="972961"/>
              <a:ext cx="2071888" cy="6155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20"/>
                </a:lnSpc>
              </a:pPr>
              <a:r>
                <a:rPr lang="pl-PL" sz="1400" spc="42" dirty="0" err="1" smtClean="0">
                  <a:solidFill>
                    <a:srgbClr val="100F0D"/>
                  </a:solidFill>
                  <a:latin typeface="HK Grotesk Light"/>
                </a:rPr>
                <a:t>Polish</a:t>
              </a:r>
              <a:r>
                <a:rPr lang="pl-PL" sz="1400" spc="42" dirty="0" smtClean="0">
                  <a:solidFill>
                    <a:srgbClr val="100F0D"/>
                  </a:solidFill>
                  <a:latin typeface="HK Grotesk Light"/>
                </a:rPr>
                <a:t> and </a:t>
              </a:r>
              <a:r>
                <a:rPr lang="pl-PL" sz="1400" spc="42" dirty="0" err="1" smtClean="0">
                  <a:solidFill>
                    <a:srgbClr val="100F0D"/>
                  </a:solidFill>
                  <a:latin typeface="HK Grotesk Light"/>
                </a:rPr>
                <a:t>English</a:t>
              </a:r>
              <a:r>
                <a:rPr lang="pl-PL" sz="1400" spc="42" dirty="0" smtClean="0">
                  <a:solidFill>
                    <a:srgbClr val="100F0D"/>
                  </a:solidFill>
                  <a:latin typeface="HK Grotesk Light"/>
                </a:rPr>
                <a:t> </a:t>
              </a:r>
              <a:r>
                <a:rPr lang="pl-PL" sz="1400" spc="42" dirty="0" err="1" smtClean="0">
                  <a:solidFill>
                    <a:srgbClr val="100F0D"/>
                  </a:solidFill>
                  <a:latin typeface="HK Grotesk Light"/>
                </a:rPr>
                <a:t>language</a:t>
              </a:r>
              <a:endParaRPr lang="en-US" sz="1400" spc="42" dirty="0">
                <a:solidFill>
                  <a:srgbClr val="100F0D"/>
                </a:solidFill>
                <a:latin typeface="HK Grotesk Light"/>
              </a:endParaRPr>
            </a:p>
          </p:txBody>
        </p:sp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615360" y="0"/>
              <a:ext cx="841168" cy="803316"/>
            </a:xfrm>
            <a:prstGeom prst="rect">
              <a:avLst/>
            </a:prstGeom>
          </p:spPr>
        </p:pic>
      </p:grpSp>
      <p:grpSp>
        <p:nvGrpSpPr>
          <p:cNvPr id="16" name="Group 16"/>
          <p:cNvGrpSpPr/>
          <p:nvPr/>
        </p:nvGrpSpPr>
        <p:grpSpPr>
          <a:xfrm>
            <a:off x="4099842" y="3848100"/>
            <a:ext cx="1553916" cy="1422217"/>
            <a:chOff x="0" y="0"/>
            <a:chExt cx="2071888" cy="1896291"/>
          </a:xfrm>
        </p:grpSpPr>
        <p:sp>
          <p:nvSpPr>
            <p:cNvPr id="17" name="TextBox 17"/>
            <p:cNvSpPr txBox="1"/>
            <p:nvPr/>
          </p:nvSpPr>
          <p:spPr>
            <a:xfrm>
              <a:off x="0" y="972961"/>
              <a:ext cx="2071888" cy="9233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20"/>
                </a:lnSpc>
              </a:pPr>
              <a:r>
                <a:rPr lang="pl-PL" sz="1400" spc="42" dirty="0" smtClean="0">
                  <a:solidFill>
                    <a:srgbClr val="100F0D"/>
                  </a:solidFill>
                  <a:latin typeface="HK Grotesk Light"/>
                </a:rPr>
                <a:t>EBSCO, WOS, SCOPUS, Google Scholar</a:t>
              </a:r>
              <a:endParaRPr lang="en-US" sz="1400" spc="42" dirty="0">
                <a:solidFill>
                  <a:srgbClr val="100F0D"/>
                </a:solidFill>
                <a:latin typeface="HK Grotesk Light"/>
              </a:endParaRPr>
            </a:p>
          </p:txBody>
        </p:sp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615360" y="0"/>
              <a:ext cx="841168" cy="803316"/>
            </a:xfrm>
            <a:prstGeom prst="rect">
              <a:avLst/>
            </a:prstGeom>
          </p:spPr>
        </p:pic>
      </p:grpSp>
      <p:grpSp>
        <p:nvGrpSpPr>
          <p:cNvPr id="19" name="Group 19"/>
          <p:cNvGrpSpPr/>
          <p:nvPr/>
        </p:nvGrpSpPr>
        <p:grpSpPr>
          <a:xfrm>
            <a:off x="2775844" y="5465061"/>
            <a:ext cx="1553916" cy="954282"/>
            <a:chOff x="0" y="0"/>
            <a:chExt cx="2071888" cy="1272376"/>
          </a:xfrm>
        </p:grpSpPr>
        <p:sp>
          <p:nvSpPr>
            <p:cNvPr id="20" name="TextBox 20"/>
            <p:cNvSpPr txBox="1"/>
            <p:nvPr/>
          </p:nvSpPr>
          <p:spPr>
            <a:xfrm>
              <a:off x="0" y="987084"/>
              <a:ext cx="2071888" cy="2852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20"/>
                </a:lnSpc>
              </a:pPr>
              <a:r>
                <a:rPr lang="pl-PL" sz="1400" spc="42" dirty="0" err="1" smtClean="0">
                  <a:solidFill>
                    <a:srgbClr val="100F0D"/>
                  </a:solidFill>
                  <a:latin typeface="HK Grotesk Light"/>
                </a:rPr>
                <a:t>Reviewed</a:t>
              </a:r>
              <a:r>
                <a:rPr lang="pl-PL" sz="1400" spc="42" dirty="0" smtClean="0">
                  <a:solidFill>
                    <a:srgbClr val="100F0D"/>
                  </a:solidFill>
                  <a:latin typeface="HK Grotesk Light"/>
                </a:rPr>
                <a:t> </a:t>
              </a:r>
              <a:r>
                <a:rPr lang="pl-PL" sz="1400" spc="42" dirty="0" err="1" smtClean="0">
                  <a:solidFill>
                    <a:srgbClr val="100F0D"/>
                  </a:solidFill>
                  <a:latin typeface="HK Grotesk Light"/>
                </a:rPr>
                <a:t>Articles</a:t>
              </a:r>
              <a:endParaRPr lang="en-US" sz="1400" spc="42" dirty="0">
                <a:solidFill>
                  <a:srgbClr val="100F0D"/>
                </a:solidFill>
                <a:latin typeface="HK Grotesk Light"/>
              </a:endParaRPr>
            </a:p>
          </p:txBody>
        </p:sp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615360" y="0"/>
              <a:ext cx="841168" cy="803316"/>
            </a:xfrm>
            <a:prstGeom prst="rect">
              <a:avLst/>
            </a:prstGeom>
          </p:spPr>
        </p:pic>
      </p:grpSp>
      <p:grpSp>
        <p:nvGrpSpPr>
          <p:cNvPr id="22" name="Group 22"/>
          <p:cNvGrpSpPr/>
          <p:nvPr/>
        </p:nvGrpSpPr>
        <p:grpSpPr>
          <a:xfrm>
            <a:off x="5423840" y="5465061"/>
            <a:ext cx="1553916" cy="1185115"/>
            <a:chOff x="0" y="0"/>
            <a:chExt cx="2071888" cy="1580153"/>
          </a:xfrm>
        </p:grpSpPr>
        <p:sp>
          <p:nvSpPr>
            <p:cNvPr id="23" name="TextBox 23"/>
            <p:cNvSpPr txBox="1"/>
            <p:nvPr/>
          </p:nvSpPr>
          <p:spPr>
            <a:xfrm>
              <a:off x="0" y="987084"/>
              <a:ext cx="2071888" cy="5930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20"/>
                </a:lnSpc>
              </a:pPr>
              <a:r>
                <a:rPr lang="pl-PL" sz="1400" spc="42" dirty="0" err="1" smtClean="0">
                  <a:solidFill>
                    <a:srgbClr val="100F0D"/>
                  </a:solidFill>
                  <a:latin typeface="HK Grotesk Light"/>
                </a:rPr>
                <a:t>Pre-service</a:t>
              </a:r>
              <a:r>
                <a:rPr lang="pl-PL" sz="1400" spc="42" dirty="0" smtClean="0">
                  <a:solidFill>
                    <a:srgbClr val="100F0D"/>
                  </a:solidFill>
                  <a:latin typeface="HK Grotesk Light"/>
                </a:rPr>
                <a:t> </a:t>
              </a:r>
              <a:r>
                <a:rPr lang="pl-PL" sz="1400" spc="42" dirty="0" err="1" smtClean="0">
                  <a:solidFill>
                    <a:srgbClr val="100F0D"/>
                  </a:solidFill>
                  <a:latin typeface="HK Grotesk Light"/>
                </a:rPr>
                <a:t>teachers</a:t>
              </a:r>
              <a:endParaRPr lang="en-US" sz="1400" spc="42" dirty="0">
                <a:solidFill>
                  <a:srgbClr val="100F0D"/>
                </a:solidFill>
                <a:latin typeface="HK Grotesk Light"/>
              </a:endParaRPr>
            </a:p>
          </p:txBody>
        </p:sp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615360" y="0"/>
              <a:ext cx="841168" cy="80331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sla digital literacy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2057400"/>
            <a:ext cx="4724400" cy="4876799"/>
          </a:xfrm>
          <a:prstGeom prst="rect">
            <a:avLst/>
          </a:prstGeom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98956" y="152400"/>
            <a:ext cx="6954644" cy="2458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38113"/>
            <a:ext cx="8686800" cy="703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" y="1162050"/>
            <a:ext cx="8639175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5363" y="395288"/>
            <a:ext cx="7762875" cy="652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 rot="-213913">
            <a:off x="3079556" y="-333913"/>
            <a:ext cx="6741058" cy="259401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</p:sp>
      <p:sp>
        <p:nvSpPr>
          <p:cNvPr id="4" name="TextBox 4"/>
          <p:cNvSpPr txBox="1"/>
          <p:nvPr/>
        </p:nvSpPr>
        <p:spPr>
          <a:xfrm rot="-224151">
            <a:off x="3504405" y="821079"/>
            <a:ext cx="5090012" cy="8335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451"/>
              </a:lnSpc>
            </a:pPr>
            <a:r>
              <a:rPr lang="pl-PL" sz="5400" dirty="0" smtClean="0">
                <a:solidFill>
                  <a:srgbClr val="FFFFFF"/>
                </a:solidFill>
                <a:latin typeface="Telegraf Bold"/>
              </a:rPr>
              <a:t>Poland</a:t>
            </a:r>
            <a:endParaRPr lang="en-US" sz="5400" dirty="0">
              <a:solidFill>
                <a:srgbClr val="FFFFFF"/>
              </a:solidFill>
              <a:latin typeface="Telegraf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48640" y="3133344"/>
            <a:ext cx="6696668" cy="115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56"/>
              </a:lnSpc>
            </a:pPr>
            <a:endParaRPr lang="pl-PL" sz="1300" dirty="0" smtClean="0">
              <a:solidFill>
                <a:srgbClr val="FFFFFF"/>
              </a:solidFill>
              <a:latin typeface="Telegraf"/>
            </a:endParaRPr>
          </a:p>
          <a:p>
            <a:pPr algn="ctr">
              <a:lnSpc>
                <a:spcPts val="1756"/>
              </a:lnSpc>
            </a:pPr>
            <a:endParaRPr lang="pl-PL" sz="1300" dirty="0" smtClean="0">
              <a:solidFill>
                <a:srgbClr val="FFFFFF"/>
              </a:solidFill>
              <a:latin typeface="Telegraf"/>
            </a:endParaRPr>
          </a:p>
          <a:p>
            <a:pPr algn="ctr">
              <a:lnSpc>
                <a:spcPts val="1756"/>
              </a:lnSpc>
            </a:pPr>
            <a:endParaRPr lang="pl-PL" sz="1300" dirty="0" smtClean="0">
              <a:solidFill>
                <a:srgbClr val="FFFFFF"/>
              </a:solidFill>
              <a:latin typeface="Telegraf"/>
            </a:endParaRPr>
          </a:p>
          <a:p>
            <a:pPr algn="ctr">
              <a:lnSpc>
                <a:spcPts val="1756"/>
              </a:lnSpc>
            </a:pPr>
            <a:endParaRPr lang="pl-PL" sz="1300" dirty="0" smtClean="0">
              <a:solidFill>
                <a:srgbClr val="FFFFFF"/>
              </a:solidFill>
              <a:latin typeface="Telegraf"/>
            </a:endParaRPr>
          </a:p>
          <a:p>
            <a:pPr algn="ctr">
              <a:lnSpc>
                <a:spcPts val="1756"/>
              </a:lnSpc>
            </a:pPr>
            <a:endParaRPr lang="pl-PL" sz="1300" dirty="0" smtClean="0">
              <a:solidFill>
                <a:srgbClr val="FFFFFF"/>
              </a:solidFill>
              <a:latin typeface="Telegraf"/>
            </a:endParaRPr>
          </a:p>
        </p:txBody>
      </p:sp>
      <p:sp>
        <p:nvSpPr>
          <p:cNvPr id="19458" name="AutoShape 2" descr="4 x i na Uniwersytecie Jagiellońskim - Laboratoryjnie.pl - Laboratoryjny  portal informacyjny"/>
          <p:cNvSpPr>
            <a:spLocks noChangeAspect="1" noChangeArrowheads="1"/>
          </p:cNvSpPr>
          <p:nvPr/>
        </p:nvSpPr>
        <p:spPr bwMode="auto">
          <a:xfrm>
            <a:off x="82973" y="-102729"/>
            <a:ext cx="162560" cy="216747"/>
          </a:xfrm>
          <a:prstGeom prst="rect">
            <a:avLst/>
          </a:prstGeom>
          <a:noFill/>
        </p:spPr>
        <p:txBody>
          <a:bodyPr vert="horz" wrap="square" lIns="54617" tIns="27309" rIns="54617" bIns="27309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9460" name="AutoShape 4" descr="4 x i na Uniwersytecie Jagiellońskim - Laboratoryjnie.pl - Laboratoryjny  portal informacyjny"/>
          <p:cNvSpPr>
            <a:spLocks noChangeAspect="1" noChangeArrowheads="1"/>
          </p:cNvSpPr>
          <p:nvPr/>
        </p:nvSpPr>
        <p:spPr bwMode="auto">
          <a:xfrm>
            <a:off x="82973" y="-102729"/>
            <a:ext cx="162560" cy="216747"/>
          </a:xfrm>
          <a:prstGeom prst="rect">
            <a:avLst/>
          </a:prstGeom>
          <a:noFill/>
        </p:spPr>
        <p:txBody>
          <a:bodyPr vert="horz" wrap="square" lIns="54617" tIns="27309" rIns="54617" bIns="27309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34818" name="Picture 2" descr="Uniwersytet Jagielloński w Krakowie. Informacje o najstarszej polskiej  uczelni - Wiadomośc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2743200"/>
            <a:ext cx="6355080" cy="4087416"/>
          </a:xfrm>
          <a:prstGeom prst="rect">
            <a:avLst/>
          </a:prstGeom>
          <a:noFill/>
        </p:spPr>
      </p:pic>
      <p:pic>
        <p:nvPicPr>
          <p:cNvPr id="34820" name="Picture 4" descr="Republic of Cracow | historical state, Poland | Britannic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43200"/>
            <a:ext cx="3429000" cy="30344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4525" y="919163"/>
            <a:ext cx="5924550" cy="547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5350" y="752475"/>
            <a:ext cx="7962900" cy="581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685800"/>
            <a:ext cx="65151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ole tekstowe 2"/>
          <p:cNvSpPr txBox="1"/>
          <p:nvPr/>
        </p:nvSpPr>
        <p:spPr>
          <a:xfrm>
            <a:off x="3429000" y="3048000"/>
            <a:ext cx="2906565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9600" dirty="0" smtClean="0">
                <a:latin typeface="Georgia Pro" pitchFamily="18" charset="0"/>
              </a:rPr>
              <a:t>20%</a:t>
            </a:r>
          </a:p>
          <a:p>
            <a:r>
              <a:rPr lang="pl-PL" sz="9600" dirty="0" smtClean="0">
                <a:latin typeface="Georgia Pro" pitchFamily="18" charset="0"/>
              </a:rPr>
              <a:t>1.6%</a:t>
            </a:r>
            <a:endParaRPr lang="pl-PL" sz="9600" dirty="0">
              <a:latin typeface="Georgia Pro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0"/>
            <a:ext cx="6477000" cy="3748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810000"/>
            <a:ext cx="766098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09600"/>
            <a:ext cx="843915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3733800"/>
            <a:ext cx="4543425" cy="3118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52600"/>
            <a:ext cx="9112412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New </a:t>
            </a:r>
            <a:r>
              <a:rPr lang="pl-PL" dirty="0" err="1" smtClean="0"/>
              <a:t>research</a:t>
            </a:r>
            <a:r>
              <a:rPr lang="pl-PL" dirty="0" smtClean="0"/>
              <a:t> 2022 </a:t>
            </a:r>
            <a:r>
              <a:rPr lang="pl-PL" dirty="0" err="1" smtClean="0"/>
              <a:t>IT-PL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The research was conducted in the first half of 2022 using stratified sampling in both countries (N=1209, IT=604, PL=605)</a:t>
            </a:r>
            <a:endParaRPr lang="pl-PL" dirty="0"/>
          </a:p>
        </p:txBody>
      </p:sp>
      <p:pic>
        <p:nvPicPr>
          <p:cNvPr id="4" name="Obraz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1" y="3448659"/>
            <a:ext cx="3657600" cy="3409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75" y="3352800"/>
            <a:ext cx="5800725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Schemat_Procedura badań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76400" y="914400"/>
            <a:ext cx="50292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966" y="533400"/>
            <a:ext cx="9219668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8" y="238125"/>
            <a:ext cx="9496425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4068589">
            <a:off x="5626546" y="2271510"/>
            <a:ext cx="8176657" cy="2193497"/>
          </a:xfrm>
          <a:prstGeom prst="rect">
            <a:avLst/>
          </a:prstGeom>
          <a:solidFill>
            <a:srgbClr val="FD9D24"/>
          </a:solidFill>
        </p:spPr>
      </p:sp>
      <p:sp>
        <p:nvSpPr>
          <p:cNvPr id="3" name="AutoShape 3"/>
          <p:cNvSpPr/>
          <p:nvPr/>
        </p:nvSpPr>
        <p:spPr>
          <a:xfrm rot="-213913">
            <a:off x="3079556" y="-333913"/>
            <a:ext cx="6741058" cy="259401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</p:sp>
      <p:sp>
        <p:nvSpPr>
          <p:cNvPr id="4" name="TextBox 4"/>
          <p:cNvSpPr txBox="1"/>
          <p:nvPr/>
        </p:nvSpPr>
        <p:spPr>
          <a:xfrm rot="-224151">
            <a:off x="3504405" y="821079"/>
            <a:ext cx="5090012" cy="8335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451"/>
              </a:lnSpc>
            </a:pPr>
            <a:r>
              <a:rPr lang="pl-PL" sz="5400" dirty="0" err="1" smtClean="0">
                <a:solidFill>
                  <a:srgbClr val="FFFFFF"/>
                </a:solidFill>
                <a:latin typeface="Telegraf Bold"/>
              </a:rPr>
              <a:t>Italy</a:t>
            </a:r>
            <a:endParaRPr lang="en-US" sz="5400" dirty="0">
              <a:solidFill>
                <a:srgbClr val="FFFFFF"/>
              </a:solidFill>
              <a:latin typeface="Telegraf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48640" y="3133344"/>
            <a:ext cx="6696668" cy="115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56"/>
              </a:lnSpc>
            </a:pPr>
            <a:endParaRPr lang="pl-PL" sz="1300" dirty="0" smtClean="0">
              <a:solidFill>
                <a:srgbClr val="FFFFFF"/>
              </a:solidFill>
              <a:latin typeface="Telegraf"/>
            </a:endParaRPr>
          </a:p>
          <a:p>
            <a:pPr algn="ctr">
              <a:lnSpc>
                <a:spcPts val="1756"/>
              </a:lnSpc>
            </a:pPr>
            <a:endParaRPr lang="pl-PL" sz="1300" dirty="0" smtClean="0">
              <a:solidFill>
                <a:srgbClr val="FFFFFF"/>
              </a:solidFill>
              <a:latin typeface="Telegraf"/>
            </a:endParaRPr>
          </a:p>
          <a:p>
            <a:pPr algn="ctr">
              <a:lnSpc>
                <a:spcPts val="1756"/>
              </a:lnSpc>
            </a:pPr>
            <a:endParaRPr lang="pl-PL" sz="1300" dirty="0" smtClean="0">
              <a:solidFill>
                <a:srgbClr val="FFFFFF"/>
              </a:solidFill>
              <a:latin typeface="Telegraf"/>
            </a:endParaRPr>
          </a:p>
          <a:p>
            <a:pPr algn="ctr">
              <a:lnSpc>
                <a:spcPts val="1756"/>
              </a:lnSpc>
            </a:pPr>
            <a:endParaRPr lang="pl-PL" sz="1300" dirty="0" smtClean="0">
              <a:solidFill>
                <a:srgbClr val="FFFFFF"/>
              </a:solidFill>
              <a:latin typeface="Telegraf"/>
            </a:endParaRPr>
          </a:p>
          <a:p>
            <a:pPr algn="ctr">
              <a:lnSpc>
                <a:spcPts val="1756"/>
              </a:lnSpc>
            </a:pPr>
            <a:endParaRPr lang="pl-PL" sz="1300" dirty="0" smtClean="0">
              <a:solidFill>
                <a:srgbClr val="FFFFFF"/>
              </a:solidFill>
              <a:latin typeface="Telegraf"/>
            </a:endParaRPr>
          </a:p>
        </p:txBody>
      </p:sp>
      <p:sp>
        <p:nvSpPr>
          <p:cNvPr id="19458" name="AutoShape 2" descr="4 x i na Uniwersytecie Jagiellońskim - Laboratoryjnie.pl - Laboratoryjny  portal informacyjny"/>
          <p:cNvSpPr>
            <a:spLocks noChangeAspect="1" noChangeArrowheads="1"/>
          </p:cNvSpPr>
          <p:nvPr/>
        </p:nvSpPr>
        <p:spPr bwMode="auto">
          <a:xfrm>
            <a:off x="82973" y="-102729"/>
            <a:ext cx="162560" cy="216747"/>
          </a:xfrm>
          <a:prstGeom prst="rect">
            <a:avLst/>
          </a:prstGeom>
          <a:noFill/>
        </p:spPr>
        <p:txBody>
          <a:bodyPr vert="horz" wrap="square" lIns="54617" tIns="27309" rIns="54617" bIns="27309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9460" name="AutoShape 4" descr="4 x i na Uniwersytecie Jagiellońskim - Laboratoryjnie.pl - Laboratoryjny  portal informacyjny"/>
          <p:cNvSpPr>
            <a:spLocks noChangeAspect="1" noChangeArrowheads="1"/>
          </p:cNvSpPr>
          <p:nvPr/>
        </p:nvSpPr>
        <p:spPr bwMode="auto">
          <a:xfrm>
            <a:off x="82973" y="-102729"/>
            <a:ext cx="162560" cy="216747"/>
          </a:xfrm>
          <a:prstGeom prst="rect">
            <a:avLst/>
          </a:prstGeom>
          <a:noFill/>
        </p:spPr>
        <p:txBody>
          <a:bodyPr vert="horz" wrap="square" lIns="54617" tIns="27309" rIns="54617" bIns="27309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35842" name="Picture 2" descr="Macerata map Images, Stock Photos &amp;amp; Vectors | Shuttersto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200" y="3007360"/>
            <a:ext cx="3055838" cy="3142827"/>
          </a:xfrm>
          <a:prstGeom prst="rect">
            <a:avLst/>
          </a:prstGeom>
          <a:noFill/>
        </p:spPr>
      </p:pic>
      <p:pic>
        <p:nvPicPr>
          <p:cNvPr id="35844" name="Picture 4" descr="unimc #university #universitylife #law #politics #economics #communication  #socialsciences #picofthedays #culturalheritage #phd #masters #doubledegree  #master #history #filosofia #pedagogia #learninglanguages #turismo  #insegnamento #students #studentlif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82720" y="2628054"/>
            <a:ext cx="4917440" cy="4360130"/>
          </a:xfrm>
          <a:prstGeom prst="rect">
            <a:avLst/>
          </a:prstGeom>
          <a:noFill/>
        </p:spPr>
      </p:pic>
      <p:pic>
        <p:nvPicPr>
          <p:cNvPr id="10" name="Picture 6" descr="Università di Macerata: Privacy polic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838200"/>
            <a:ext cx="2581275" cy="990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416998"/>
            <a:ext cx="7924799" cy="6358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938" y="476250"/>
            <a:ext cx="9229725" cy="636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133600"/>
            <a:ext cx="9158621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ole tekstowe 2"/>
          <p:cNvSpPr txBox="1"/>
          <p:nvPr/>
        </p:nvSpPr>
        <p:spPr>
          <a:xfrm>
            <a:off x="838200" y="685800"/>
            <a:ext cx="617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ITALY: </a:t>
            </a:r>
            <a:r>
              <a:rPr lang="en-US" sz="2400" dirty="0" smtClean="0"/>
              <a:t>Cluster number 1 (N=279, 46.19%)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POLAND: </a:t>
            </a:r>
            <a:r>
              <a:rPr lang="en-US" sz="2400" dirty="0" smtClean="0"/>
              <a:t>Cluster number 1</a:t>
            </a:r>
            <a:r>
              <a:rPr lang="pl-PL" sz="2400" dirty="0" smtClean="0"/>
              <a:t> </a:t>
            </a:r>
            <a:r>
              <a:rPr lang="en-US" sz="2400" dirty="0" smtClean="0"/>
              <a:t>(N=371, 61.32%)</a:t>
            </a:r>
            <a:endParaRPr lang="pl-PL" sz="24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Pastel Abstract Business Competitor Analysis Tips Infographic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24200" y="152400"/>
            <a:ext cx="3581400" cy="71628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2450" y="609600"/>
            <a:ext cx="6813550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4068589">
            <a:off x="5626546" y="2271510"/>
            <a:ext cx="8176657" cy="2193497"/>
          </a:xfrm>
          <a:prstGeom prst="rect">
            <a:avLst/>
          </a:prstGeom>
          <a:solidFill>
            <a:srgbClr val="FD9D24"/>
          </a:solidFill>
        </p:spPr>
      </p:sp>
      <p:sp>
        <p:nvSpPr>
          <p:cNvPr id="3" name="AutoShape 3"/>
          <p:cNvSpPr/>
          <p:nvPr/>
        </p:nvSpPr>
        <p:spPr>
          <a:xfrm rot="-213913">
            <a:off x="3079556" y="-333913"/>
            <a:ext cx="6741058" cy="259401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</p:sp>
      <p:sp>
        <p:nvSpPr>
          <p:cNvPr id="4" name="TextBox 4"/>
          <p:cNvSpPr txBox="1"/>
          <p:nvPr/>
        </p:nvSpPr>
        <p:spPr>
          <a:xfrm rot="-224151">
            <a:off x="3503320" y="371057"/>
            <a:ext cx="6110323" cy="16671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451"/>
              </a:lnSpc>
            </a:pPr>
            <a:r>
              <a:rPr lang="pl-PL" sz="5400" dirty="0" err="1" smtClean="0">
                <a:solidFill>
                  <a:srgbClr val="FFFFFF"/>
                </a:solidFill>
                <a:latin typeface="Telegraf Bold"/>
              </a:rPr>
              <a:t>Qualitative</a:t>
            </a:r>
            <a:r>
              <a:rPr lang="pl-PL" sz="5400" dirty="0" smtClean="0">
                <a:solidFill>
                  <a:srgbClr val="FFFFFF"/>
                </a:solidFill>
                <a:latin typeface="Telegraf Bold"/>
              </a:rPr>
              <a:t> </a:t>
            </a:r>
            <a:r>
              <a:rPr lang="pl-PL" sz="5400" dirty="0" err="1" smtClean="0">
                <a:solidFill>
                  <a:srgbClr val="FFFFFF"/>
                </a:solidFill>
                <a:latin typeface="Telegraf Bold"/>
              </a:rPr>
              <a:t>research</a:t>
            </a:r>
            <a:r>
              <a:rPr lang="pl-PL" sz="5400" dirty="0" smtClean="0">
                <a:solidFill>
                  <a:srgbClr val="FFFFFF"/>
                </a:solidFill>
                <a:latin typeface="Telegraf Bold"/>
              </a:rPr>
              <a:t> 2022 - DELPHI</a:t>
            </a:r>
            <a:endParaRPr lang="en-US" sz="5400" dirty="0">
              <a:solidFill>
                <a:srgbClr val="FFFFFF"/>
              </a:solidFill>
              <a:latin typeface="Telegraf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48640" y="3133344"/>
            <a:ext cx="6696668" cy="115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56"/>
              </a:lnSpc>
            </a:pPr>
            <a:endParaRPr lang="pl-PL" sz="1300" dirty="0" smtClean="0">
              <a:solidFill>
                <a:srgbClr val="FFFFFF"/>
              </a:solidFill>
              <a:latin typeface="Telegraf"/>
            </a:endParaRPr>
          </a:p>
          <a:p>
            <a:pPr algn="ctr">
              <a:lnSpc>
                <a:spcPts val="1756"/>
              </a:lnSpc>
            </a:pPr>
            <a:endParaRPr lang="pl-PL" sz="1300" dirty="0" smtClean="0">
              <a:solidFill>
                <a:srgbClr val="FFFFFF"/>
              </a:solidFill>
              <a:latin typeface="Telegraf"/>
            </a:endParaRPr>
          </a:p>
          <a:p>
            <a:pPr algn="ctr">
              <a:lnSpc>
                <a:spcPts val="1756"/>
              </a:lnSpc>
            </a:pPr>
            <a:endParaRPr lang="pl-PL" sz="1300" dirty="0" smtClean="0">
              <a:solidFill>
                <a:srgbClr val="FFFFFF"/>
              </a:solidFill>
              <a:latin typeface="Telegraf"/>
            </a:endParaRPr>
          </a:p>
          <a:p>
            <a:pPr algn="ctr">
              <a:lnSpc>
                <a:spcPts val="1756"/>
              </a:lnSpc>
            </a:pPr>
            <a:endParaRPr lang="pl-PL" sz="1300" dirty="0" smtClean="0">
              <a:solidFill>
                <a:srgbClr val="FFFFFF"/>
              </a:solidFill>
              <a:latin typeface="Telegraf"/>
            </a:endParaRPr>
          </a:p>
          <a:p>
            <a:pPr algn="ctr">
              <a:lnSpc>
                <a:spcPts val="1756"/>
              </a:lnSpc>
            </a:pPr>
            <a:endParaRPr lang="pl-PL" sz="1300" dirty="0" smtClean="0">
              <a:solidFill>
                <a:srgbClr val="FFFFFF"/>
              </a:solidFill>
              <a:latin typeface="Telegraf"/>
            </a:endParaRPr>
          </a:p>
        </p:txBody>
      </p:sp>
      <p:sp>
        <p:nvSpPr>
          <p:cNvPr id="19458" name="AutoShape 2" descr="4 x i na Uniwersytecie Jagiellońskim - Laboratoryjnie.pl - Laboratoryjny  portal informacyjny"/>
          <p:cNvSpPr>
            <a:spLocks noChangeAspect="1" noChangeArrowheads="1"/>
          </p:cNvSpPr>
          <p:nvPr/>
        </p:nvSpPr>
        <p:spPr bwMode="auto">
          <a:xfrm>
            <a:off x="82973" y="-102729"/>
            <a:ext cx="162560" cy="216747"/>
          </a:xfrm>
          <a:prstGeom prst="rect">
            <a:avLst/>
          </a:prstGeom>
          <a:noFill/>
        </p:spPr>
        <p:txBody>
          <a:bodyPr vert="horz" wrap="square" lIns="54617" tIns="27309" rIns="54617" bIns="27309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9460" name="AutoShape 4" descr="4 x i na Uniwersytecie Jagiellońskim - Laboratoryjnie.pl - Laboratoryjny  portal informacyjny"/>
          <p:cNvSpPr>
            <a:spLocks noChangeAspect="1" noChangeArrowheads="1"/>
          </p:cNvSpPr>
          <p:nvPr/>
        </p:nvSpPr>
        <p:spPr bwMode="auto">
          <a:xfrm>
            <a:off x="82973" y="-102729"/>
            <a:ext cx="162560" cy="216747"/>
          </a:xfrm>
          <a:prstGeom prst="rect">
            <a:avLst/>
          </a:prstGeom>
          <a:noFill/>
        </p:spPr>
        <p:txBody>
          <a:bodyPr vert="horz" wrap="square" lIns="54617" tIns="27309" rIns="54617" bIns="27309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" name="Obraz 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514600"/>
            <a:ext cx="3429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ole tekstowe 10"/>
          <p:cNvSpPr txBox="1"/>
          <p:nvPr/>
        </p:nvSpPr>
        <p:spPr>
          <a:xfrm>
            <a:off x="4495800" y="4191000"/>
            <a:ext cx="39975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pl-PL" dirty="0" smtClean="0"/>
              <a:t>Digital </a:t>
            </a:r>
            <a:r>
              <a:rPr lang="pl-PL" dirty="0" err="1" smtClean="0"/>
              <a:t>competences</a:t>
            </a:r>
            <a:r>
              <a:rPr lang="pl-PL" dirty="0" smtClean="0"/>
              <a:t> – </a:t>
            </a:r>
            <a:r>
              <a:rPr lang="pl-PL" dirty="0" err="1" smtClean="0"/>
              <a:t>experts</a:t>
            </a:r>
            <a:r>
              <a:rPr lang="pl-PL" dirty="0" smtClean="0"/>
              <a:t> model</a:t>
            </a:r>
          </a:p>
          <a:p>
            <a:pPr marL="342900" indent="-342900">
              <a:buAutoNum type="arabicPeriod"/>
            </a:pPr>
            <a:endParaRPr lang="pl-PL" dirty="0" smtClean="0"/>
          </a:p>
          <a:p>
            <a:pPr marL="342900" indent="-342900">
              <a:buAutoNum type="arabicPeriod"/>
            </a:pPr>
            <a:r>
              <a:rPr lang="pl-PL" dirty="0" err="1" smtClean="0"/>
              <a:t>How</a:t>
            </a:r>
            <a:r>
              <a:rPr lang="pl-PL" dirty="0" smtClean="0"/>
              <a:t> to </a:t>
            </a:r>
            <a:r>
              <a:rPr lang="pl-PL" dirty="0" err="1" smtClean="0"/>
              <a:t>shape</a:t>
            </a:r>
            <a:r>
              <a:rPr lang="pl-PL" dirty="0" smtClean="0"/>
              <a:t> </a:t>
            </a:r>
            <a:r>
              <a:rPr lang="pl-PL" dirty="0" err="1" smtClean="0"/>
              <a:t>digital</a:t>
            </a:r>
            <a:r>
              <a:rPr lang="pl-PL" dirty="0" smtClean="0"/>
              <a:t> </a:t>
            </a:r>
            <a:r>
              <a:rPr lang="pl-PL" dirty="0" err="1" smtClean="0"/>
              <a:t>competences</a:t>
            </a:r>
            <a:r>
              <a:rPr lang="pl-PL" dirty="0" smtClean="0"/>
              <a:t> </a:t>
            </a:r>
            <a:br>
              <a:rPr lang="pl-PL" dirty="0" smtClean="0"/>
            </a:br>
            <a:r>
              <a:rPr lang="pl-PL" dirty="0" err="1" smtClean="0"/>
              <a:t>among</a:t>
            </a:r>
            <a:r>
              <a:rPr lang="pl-PL" dirty="0" smtClean="0"/>
              <a:t> </a:t>
            </a:r>
            <a:r>
              <a:rPr lang="pl-PL" dirty="0" err="1" smtClean="0"/>
              <a:t>pre-service</a:t>
            </a:r>
            <a:r>
              <a:rPr lang="pl-PL" dirty="0" smtClean="0"/>
              <a:t> </a:t>
            </a:r>
            <a:r>
              <a:rPr lang="pl-PL" dirty="0" err="1" smtClean="0"/>
              <a:t>teachers</a:t>
            </a:r>
            <a:endParaRPr lang="pl-P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990602" y="457210"/>
          <a:ext cx="8458197" cy="6702014"/>
        </p:xfrm>
        <a:graphic>
          <a:graphicData uri="http://schemas.openxmlformats.org/drawingml/2006/table">
            <a:tbl>
              <a:tblPr/>
              <a:tblGrid>
                <a:gridCol w="1691273"/>
                <a:gridCol w="1691273"/>
                <a:gridCol w="1691273"/>
                <a:gridCol w="1692189"/>
                <a:gridCol w="1692189"/>
              </a:tblGrid>
              <a:tr h="3501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Calibri"/>
                          <a:ea typeface="Calibri"/>
                          <a:cs typeface="Times New Roman"/>
                        </a:rPr>
                        <a:t>Numer of respondent</a:t>
                      </a:r>
                    </a:p>
                  </a:txBody>
                  <a:tcPr marL="41678" marR="4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Calibri"/>
                          <a:ea typeface="Calibri"/>
                          <a:cs typeface="Times New Roman"/>
                        </a:rPr>
                        <a:t>Country</a:t>
                      </a:r>
                    </a:p>
                  </a:txBody>
                  <a:tcPr marL="41678" marR="4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Calibri"/>
                          <a:ea typeface="Calibri"/>
                          <a:cs typeface="Times New Roman"/>
                        </a:rPr>
                        <a:t>Gender</a:t>
                      </a:r>
                    </a:p>
                  </a:txBody>
                  <a:tcPr marL="41678" marR="4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Calibri"/>
                          <a:ea typeface="Calibri"/>
                          <a:cs typeface="Times New Roman"/>
                        </a:rPr>
                        <a:t>Index H</a:t>
                      </a:r>
                    </a:p>
                  </a:txBody>
                  <a:tcPr marL="41678" marR="4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Calibri"/>
                          <a:ea typeface="Calibri"/>
                          <a:cs typeface="Times New Roman"/>
                        </a:rPr>
                        <a:t>Seniority *</a:t>
                      </a:r>
                    </a:p>
                  </a:txBody>
                  <a:tcPr marL="41678" marR="4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0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Calibri"/>
                          <a:ea typeface="Calibri"/>
                          <a:cs typeface="Times New Roman"/>
                        </a:rPr>
                        <a:t>R1</a:t>
                      </a:r>
                    </a:p>
                  </a:txBody>
                  <a:tcPr marL="41678" marR="4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Calibri"/>
                          <a:ea typeface="Calibri"/>
                          <a:cs typeface="Times New Roman"/>
                        </a:rPr>
                        <a:t>Spain</a:t>
                      </a:r>
                    </a:p>
                  </a:txBody>
                  <a:tcPr marL="41678" marR="4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Calibri"/>
                          <a:ea typeface="Calibri"/>
                          <a:cs typeface="Times New Roman"/>
                        </a:rPr>
                        <a:t>Male</a:t>
                      </a:r>
                    </a:p>
                  </a:txBody>
                  <a:tcPr marL="41678" marR="4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Calibri"/>
                          <a:ea typeface="Calibri"/>
                          <a:cs typeface="Times New Roman"/>
                        </a:rPr>
                        <a:t>24</a:t>
                      </a:r>
                    </a:p>
                  </a:txBody>
                  <a:tcPr marL="41678" marR="4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Calibri"/>
                          <a:ea typeface="Calibri"/>
                          <a:cs typeface="Times New Roman"/>
                        </a:rPr>
                        <a:t>Medium</a:t>
                      </a:r>
                    </a:p>
                  </a:txBody>
                  <a:tcPr marL="41678" marR="4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0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Calibri"/>
                          <a:ea typeface="Calibri"/>
                          <a:cs typeface="Times New Roman"/>
                        </a:rPr>
                        <a:t>R2</a:t>
                      </a:r>
                    </a:p>
                  </a:txBody>
                  <a:tcPr marL="41678" marR="4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Calibri"/>
                          <a:ea typeface="Calibri"/>
                          <a:cs typeface="Times New Roman"/>
                        </a:rPr>
                        <a:t>Slovakia</a:t>
                      </a:r>
                    </a:p>
                  </a:txBody>
                  <a:tcPr marL="41678" marR="4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Calibri"/>
                          <a:ea typeface="Calibri"/>
                          <a:cs typeface="Times New Roman"/>
                        </a:rPr>
                        <a:t>Male</a:t>
                      </a:r>
                    </a:p>
                  </a:txBody>
                  <a:tcPr marL="41678" marR="4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</a:p>
                  </a:txBody>
                  <a:tcPr marL="41678" marR="4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Calibri"/>
                          <a:ea typeface="Calibri"/>
                          <a:cs typeface="Times New Roman"/>
                        </a:rPr>
                        <a:t>Medium</a:t>
                      </a:r>
                    </a:p>
                  </a:txBody>
                  <a:tcPr marL="41678" marR="4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0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Calibri"/>
                          <a:ea typeface="Calibri"/>
                          <a:cs typeface="Times New Roman"/>
                        </a:rPr>
                        <a:t>R3</a:t>
                      </a:r>
                    </a:p>
                  </a:txBody>
                  <a:tcPr marL="41678" marR="4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Calibri"/>
                          <a:ea typeface="Calibri"/>
                          <a:cs typeface="Times New Roman"/>
                        </a:rPr>
                        <a:t>Australia</a:t>
                      </a:r>
                    </a:p>
                  </a:txBody>
                  <a:tcPr marL="41678" marR="4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Calibri"/>
                          <a:ea typeface="Calibri"/>
                          <a:cs typeface="Times New Roman"/>
                        </a:rPr>
                        <a:t>Female</a:t>
                      </a:r>
                    </a:p>
                  </a:txBody>
                  <a:tcPr marL="41678" marR="4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41678" marR="4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Calibri"/>
                          <a:ea typeface="Calibri"/>
                          <a:cs typeface="Times New Roman"/>
                        </a:rPr>
                        <a:t>Medium</a:t>
                      </a:r>
                    </a:p>
                  </a:txBody>
                  <a:tcPr marL="41678" marR="4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0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Calibri"/>
                          <a:ea typeface="Calibri"/>
                          <a:cs typeface="Times New Roman"/>
                        </a:rPr>
                        <a:t>R4</a:t>
                      </a:r>
                    </a:p>
                  </a:txBody>
                  <a:tcPr marL="41678" marR="4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Calibri"/>
                          <a:ea typeface="Calibri"/>
                          <a:cs typeface="Times New Roman"/>
                        </a:rPr>
                        <a:t>Serbia</a:t>
                      </a:r>
                    </a:p>
                  </a:txBody>
                  <a:tcPr marL="41678" marR="4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Calibri"/>
                          <a:ea typeface="Calibri"/>
                          <a:cs typeface="Times New Roman"/>
                        </a:rPr>
                        <a:t>Male</a:t>
                      </a:r>
                    </a:p>
                  </a:txBody>
                  <a:tcPr marL="41678" marR="4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41678" marR="4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Calibri"/>
                          <a:ea typeface="Calibri"/>
                          <a:cs typeface="Times New Roman"/>
                        </a:rPr>
                        <a:t>Medium</a:t>
                      </a:r>
                    </a:p>
                  </a:txBody>
                  <a:tcPr marL="41678" marR="4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0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Calibri"/>
                          <a:ea typeface="Calibri"/>
                          <a:cs typeface="Times New Roman"/>
                        </a:rPr>
                        <a:t>R5</a:t>
                      </a:r>
                    </a:p>
                  </a:txBody>
                  <a:tcPr marL="41678" marR="4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Calibri"/>
                          <a:ea typeface="Calibri"/>
                          <a:cs typeface="Times New Roman"/>
                        </a:rPr>
                        <a:t>Norway</a:t>
                      </a:r>
                    </a:p>
                  </a:txBody>
                  <a:tcPr marL="41678" marR="4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Calibri"/>
                          <a:ea typeface="Calibri"/>
                          <a:cs typeface="Times New Roman"/>
                        </a:rPr>
                        <a:t>Female</a:t>
                      </a:r>
                    </a:p>
                  </a:txBody>
                  <a:tcPr marL="41678" marR="4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Calibri"/>
                          <a:ea typeface="Calibri"/>
                          <a:cs typeface="Times New Roman"/>
                        </a:rPr>
                        <a:t>22</a:t>
                      </a:r>
                    </a:p>
                  </a:txBody>
                  <a:tcPr marL="41678" marR="4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Calibri"/>
                          <a:ea typeface="Calibri"/>
                          <a:cs typeface="Times New Roman"/>
                        </a:rPr>
                        <a:t>Medium</a:t>
                      </a:r>
                    </a:p>
                  </a:txBody>
                  <a:tcPr marL="41678" marR="4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0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Calibri"/>
                          <a:ea typeface="Calibri"/>
                          <a:cs typeface="Times New Roman"/>
                        </a:rPr>
                        <a:t>R6</a:t>
                      </a:r>
                    </a:p>
                  </a:txBody>
                  <a:tcPr marL="41678" marR="4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Calibri"/>
                          <a:ea typeface="Calibri"/>
                          <a:cs typeface="Times New Roman"/>
                        </a:rPr>
                        <a:t>Cyprus</a:t>
                      </a:r>
                    </a:p>
                  </a:txBody>
                  <a:tcPr marL="41678" marR="4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Calibri"/>
                          <a:ea typeface="Calibri"/>
                          <a:cs typeface="Times New Roman"/>
                        </a:rPr>
                        <a:t>Male</a:t>
                      </a:r>
                    </a:p>
                  </a:txBody>
                  <a:tcPr marL="41678" marR="4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Calibri"/>
                          <a:ea typeface="Calibri"/>
                          <a:cs typeface="Times New Roman"/>
                        </a:rPr>
                        <a:t>33</a:t>
                      </a:r>
                    </a:p>
                  </a:txBody>
                  <a:tcPr marL="41678" marR="4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Calibri"/>
                          <a:ea typeface="Calibri"/>
                          <a:cs typeface="Times New Roman"/>
                        </a:rPr>
                        <a:t>Long</a:t>
                      </a:r>
                    </a:p>
                  </a:txBody>
                  <a:tcPr marL="41678" marR="4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0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Calibri"/>
                          <a:ea typeface="Calibri"/>
                          <a:cs typeface="Times New Roman"/>
                        </a:rPr>
                        <a:t>R7</a:t>
                      </a:r>
                    </a:p>
                  </a:txBody>
                  <a:tcPr marL="41678" marR="4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Calibri"/>
                          <a:ea typeface="Calibri"/>
                          <a:cs typeface="Times New Roman"/>
                        </a:rPr>
                        <a:t>Spain</a:t>
                      </a:r>
                    </a:p>
                  </a:txBody>
                  <a:tcPr marL="41678" marR="4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Calibri"/>
                          <a:ea typeface="Calibri"/>
                          <a:cs typeface="Times New Roman"/>
                        </a:rPr>
                        <a:t>Male</a:t>
                      </a:r>
                    </a:p>
                  </a:txBody>
                  <a:tcPr marL="41678" marR="4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Calibri"/>
                          <a:ea typeface="Calibri"/>
                          <a:cs typeface="Times New Roman"/>
                        </a:rPr>
                        <a:t>27</a:t>
                      </a:r>
                    </a:p>
                  </a:txBody>
                  <a:tcPr marL="41678" marR="4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Calibri"/>
                          <a:ea typeface="Calibri"/>
                          <a:cs typeface="Times New Roman"/>
                        </a:rPr>
                        <a:t>Medium</a:t>
                      </a:r>
                    </a:p>
                  </a:txBody>
                  <a:tcPr marL="41678" marR="4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0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Calibri"/>
                          <a:ea typeface="Calibri"/>
                          <a:cs typeface="Times New Roman"/>
                        </a:rPr>
                        <a:t>R8</a:t>
                      </a:r>
                    </a:p>
                  </a:txBody>
                  <a:tcPr marL="41678" marR="4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Calibri"/>
                          <a:ea typeface="Calibri"/>
                          <a:cs typeface="Times New Roman"/>
                        </a:rPr>
                        <a:t>Tanzania</a:t>
                      </a:r>
                    </a:p>
                  </a:txBody>
                  <a:tcPr marL="41678" marR="4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Calibri"/>
                          <a:ea typeface="Calibri"/>
                          <a:cs typeface="Times New Roman"/>
                        </a:rPr>
                        <a:t>Male</a:t>
                      </a:r>
                    </a:p>
                  </a:txBody>
                  <a:tcPr marL="41678" marR="4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41678" marR="4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Calibri"/>
                          <a:ea typeface="Calibri"/>
                          <a:cs typeface="Times New Roman"/>
                        </a:rPr>
                        <a:t>Medium</a:t>
                      </a:r>
                    </a:p>
                  </a:txBody>
                  <a:tcPr marL="41678" marR="4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0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Calibri"/>
                          <a:ea typeface="Calibri"/>
                          <a:cs typeface="Times New Roman"/>
                        </a:rPr>
                        <a:t>R9</a:t>
                      </a:r>
                    </a:p>
                  </a:txBody>
                  <a:tcPr marL="41678" marR="4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Calibri"/>
                          <a:ea typeface="Calibri"/>
                          <a:cs typeface="Times New Roman"/>
                        </a:rPr>
                        <a:t>Sweden</a:t>
                      </a:r>
                    </a:p>
                  </a:txBody>
                  <a:tcPr marL="41678" marR="4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Calibri"/>
                          <a:ea typeface="Calibri"/>
                          <a:cs typeface="Times New Roman"/>
                        </a:rPr>
                        <a:t>Male</a:t>
                      </a:r>
                    </a:p>
                  </a:txBody>
                  <a:tcPr marL="41678" marR="4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Calibri"/>
                          <a:ea typeface="Calibri"/>
                          <a:cs typeface="Times New Roman"/>
                        </a:rPr>
                        <a:t>19</a:t>
                      </a:r>
                    </a:p>
                  </a:txBody>
                  <a:tcPr marL="41678" marR="4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Calibri"/>
                          <a:ea typeface="Calibri"/>
                          <a:cs typeface="Times New Roman"/>
                        </a:rPr>
                        <a:t>Long</a:t>
                      </a:r>
                    </a:p>
                  </a:txBody>
                  <a:tcPr marL="41678" marR="4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0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Calibri"/>
                          <a:ea typeface="Calibri"/>
                          <a:cs typeface="Times New Roman"/>
                        </a:rPr>
                        <a:t>R10</a:t>
                      </a:r>
                    </a:p>
                  </a:txBody>
                  <a:tcPr marL="41678" marR="4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Calibri"/>
                          <a:ea typeface="Calibri"/>
                          <a:cs typeface="Times New Roman"/>
                        </a:rPr>
                        <a:t>Czechia</a:t>
                      </a:r>
                    </a:p>
                  </a:txBody>
                  <a:tcPr marL="41678" marR="4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Calibri"/>
                          <a:ea typeface="Calibri"/>
                          <a:cs typeface="Times New Roman"/>
                        </a:rPr>
                        <a:t>Male</a:t>
                      </a:r>
                    </a:p>
                  </a:txBody>
                  <a:tcPr marL="41678" marR="4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Calibri"/>
                          <a:ea typeface="Calibri"/>
                          <a:cs typeface="Times New Roman"/>
                        </a:rPr>
                        <a:t>21</a:t>
                      </a:r>
                    </a:p>
                  </a:txBody>
                  <a:tcPr marL="41678" marR="4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Calibri"/>
                          <a:ea typeface="Calibri"/>
                          <a:cs typeface="Times New Roman"/>
                        </a:rPr>
                        <a:t>Long</a:t>
                      </a:r>
                    </a:p>
                  </a:txBody>
                  <a:tcPr marL="41678" marR="4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0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Calibri"/>
                          <a:ea typeface="Calibri"/>
                          <a:cs typeface="Times New Roman"/>
                        </a:rPr>
                        <a:t>R11</a:t>
                      </a:r>
                    </a:p>
                  </a:txBody>
                  <a:tcPr marL="41678" marR="4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Calibri"/>
                          <a:ea typeface="Calibri"/>
                          <a:cs typeface="Times New Roman"/>
                        </a:rPr>
                        <a:t>Indonesia</a:t>
                      </a:r>
                    </a:p>
                  </a:txBody>
                  <a:tcPr marL="41678" marR="4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Calibri"/>
                          <a:ea typeface="Calibri"/>
                          <a:cs typeface="Times New Roman"/>
                        </a:rPr>
                        <a:t>Male</a:t>
                      </a:r>
                    </a:p>
                  </a:txBody>
                  <a:tcPr marL="41678" marR="4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Calibri"/>
                          <a:ea typeface="Calibri"/>
                          <a:cs typeface="Times New Roman"/>
                        </a:rPr>
                        <a:t>16</a:t>
                      </a:r>
                    </a:p>
                  </a:txBody>
                  <a:tcPr marL="41678" marR="4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Calibri"/>
                          <a:ea typeface="Calibri"/>
                          <a:cs typeface="Times New Roman"/>
                        </a:rPr>
                        <a:t>Long</a:t>
                      </a:r>
                    </a:p>
                  </a:txBody>
                  <a:tcPr marL="41678" marR="4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0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Calibri"/>
                          <a:ea typeface="Calibri"/>
                          <a:cs typeface="Times New Roman"/>
                        </a:rPr>
                        <a:t>R12</a:t>
                      </a:r>
                    </a:p>
                  </a:txBody>
                  <a:tcPr marL="41678" marR="4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Calibri"/>
                          <a:ea typeface="Calibri"/>
                          <a:cs typeface="Times New Roman"/>
                        </a:rPr>
                        <a:t>India</a:t>
                      </a:r>
                    </a:p>
                  </a:txBody>
                  <a:tcPr marL="41678" marR="4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Calibri"/>
                          <a:ea typeface="Calibri"/>
                          <a:cs typeface="Times New Roman"/>
                        </a:rPr>
                        <a:t>Male</a:t>
                      </a:r>
                    </a:p>
                  </a:txBody>
                  <a:tcPr marL="41678" marR="4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Calibri"/>
                          <a:ea typeface="Calibri"/>
                          <a:cs typeface="Times New Roman"/>
                        </a:rPr>
                        <a:t>23</a:t>
                      </a:r>
                    </a:p>
                  </a:txBody>
                  <a:tcPr marL="41678" marR="4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Calibri"/>
                          <a:ea typeface="Calibri"/>
                          <a:cs typeface="Times New Roman"/>
                        </a:rPr>
                        <a:t>Long</a:t>
                      </a:r>
                    </a:p>
                  </a:txBody>
                  <a:tcPr marL="41678" marR="4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0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Calibri"/>
                          <a:ea typeface="Calibri"/>
                          <a:cs typeface="Times New Roman"/>
                        </a:rPr>
                        <a:t>R13</a:t>
                      </a:r>
                    </a:p>
                  </a:txBody>
                  <a:tcPr marL="41678" marR="4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Calibri"/>
                          <a:ea typeface="Calibri"/>
                          <a:cs typeface="Times New Roman"/>
                        </a:rPr>
                        <a:t>Brasil</a:t>
                      </a:r>
                    </a:p>
                  </a:txBody>
                  <a:tcPr marL="41678" marR="4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Calibri"/>
                          <a:ea typeface="Calibri"/>
                          <a:cs typeface="Times New Roman"/>
                        </a:rPr>
                        <a:t>Male</a:t>
                      </a:r>
                    </a:p>
                  </a:txBody>
                  <a:tcPr marL="41678" marR="4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Calibri"/>
                          <a:ea typeface="Calibri"/>
                          <a:cs typeface="Times New Roman"/>
                        </a:rPr>
                        <a:t>23</a:t>
                      </a:r>
                    </a:p>
                  </a:txBody>
                  <a:tcPr marL="41678" marR="4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Calibri"/>
                          <a:ea typeface="Calibri"/>
                          <a:cs typeface="Times New Roman"/>
                        </a:rPr>
                        <a:t>Long</a:t>
                      </a:r>
                    </a:p>
                  </a:txBody>
                  <a:tcPr marL="41678" marR="4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0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Calibri"/>
                          <a:ea typeface="Calibri"/>
                          <a:cs typeface="Times New Roman"/>
                        </a:rPr>
                        <a:t>R14</a:t>
                      </a:r>
                    </a:p>
                  </a:txBody>
                  <a:tcPr marL="41678" marR="4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Calibri"/>
                          <a:ea typeface="Calibri"/>
                          <a:cs typeface="Times New Roman"/>
                        </a:rPr>
                        <a:t>Thailand</a:t>
                      </a:r>
                    </a:p>
                  </a:txBody>
                  <a:tcPr marL="41678" marR="4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Calibri"/>
                          <a:ea typeface="Calibri"/>
                          <a:cs typeface="Times New Roman"/>
                        </a:rPr>
                        <a:t>Male</a:t>
                      </a:r>
                    </a:p>
                  </a:txBody>
                  <a:tcPr marL="41678" marR="4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41678" marR="4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Calibri"/>
                          <a:ea typeface="Calibri"/>
                          <a:cs typeface="Times New Roman"/>
                        </a:rPr>
                        <a:t>Short</a:t>
                      </a:r>
                    </a:p>
                  </a:txBody>
                  <a:tcPr marL="41678" marR="4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0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Calibri"/>
                          <a:ea typeface="Calibri"/>
                          <a:cs typeface="Times New Roman"/>
                        </a:rPr>
                        <a:t>R15</a:t>
                      </a:r>
                    </a:p>
                  </a:txBody>
                  <a:tcPr marL="41678" marR="4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Calibri"/>
                          <a:ea typeface="Calibri"/>
                          <a:cs typeface="Times New Roman"/>
                        </a:rPr>
                        <a:t>Israel</a:t>
                      </a:r>
                    </a:p>
                  </a:txBody>
                  <a:tcPr marL="41678" marR="4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Calibri"/>
                          <a:ea typeface="Calibri"/>
                          <a:cs typeface="Times New Roman"/>
                        </a:rPr>
                        <a:t>Male</a:t>
                      </a:r>
                    </a:p>
                  </a:txBody>
                  <a:tcPr marL="41678" marR="4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41678" marR="4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Calibri"/>
                          <a:ea typeface="Calibri"/>
                          <a:cs typeface="Times New Roman"/>
                        </a:rPr>
                        <a:t>Long</a:t>
                      </a:r>
                    </a:p>
                  </a:txBody>
                  <a:tcPr marL="41678" marR="4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0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Calibri"/>
                          <a:ea typeface="Calibri"/>
                          <a:cs typeface="Times New Roman"/>
                        </a:rPr>
                        <a:t>R16</a:t>
                      </a:r>
                    </a:p>
                  </a:txBody>
                  <a:tcPr marL="41678" marR="4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Calibri"/>
                          <a:ea typeface="Calibri"/>
                          <a:cs typeface="Times New Roman"/>
                        </a:rPr>
                        <a:t>Greece</a:t>
                      </a:r>
                    </a:p>
                  </a:txBody>
                  <a:tcPr marL="41678" marR="4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Calibri"/>
                          <a:ea typeface="Calibri"/>
                          <a:cs typeface="Times New Roman"/>
                        </a:rPr>
                        <a:t>Female</a:t>
                      </a:r>
                    </a:p>
                  </a:txBody>
                  <a:tcPr marL="41678" marR="4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Calibri"/>
                          <a:ea typeface="Calibri"/>
                          <a:cs typeface="Times New Roman"/>
                        </a:rPr>
                        <a:t>18</a:t>
                      </a:r>
                    </a:p>
                  </a:txBody>
                  <a:tcPr marL="41678" marR="4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Calibri"/>
                          <a:ea typeface="Calibri"/>
                          <a:cs typeface="Times New Roman"/>
                        </a:rPr>
                        <a:t>Long</a:t>
                      </a:r>
                    </a:p>
                  </a:txBody>
                  <a:tcPr marL="41678" marR="4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0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Calibri"/>
                          <a:ea typeface="Calibri"/>
                          <a:cs typeface="Times New Roman"/>
                        </a:rPr>
                        <a:t>R17</a:t>
                      </a:r>
                    </a:p>
                  </a:txBody>
                  <a:tcPr marL="41678" marR="4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Calibri"/>
                          <a:ea typeface="Calibri"/>
                          <a:cs typeface="Times New Roman"/>
                        </a:rPr>
                        <a:t>Qatar</a:t>
                      </a:r>
                    </a:p>
                  </a:txBody>
                  <a:tcPr marL="41678" marR="4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Calibri"/>
                          <a:ea typeface="Calibri"/>
                          <a:cs typeface="Times New Roman"/>
                        </a:rPr>
                        <a:t>Female</a:t>
                      </a:r>
                    </a:p>
                  </a:txBody>
                  <a:tcPr marL="41678" marR="4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41678" marR="4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Calibri"/>
                          <a:ea typeface="Calibri"/>
                          <a:cs typeface="Times New Roman"/>
                        </a:rPr>
                        <a:t>Medium</a:t>
                      </a:r>
                    </a:p>
                  </a:txBody>
                  <a:tcPr marL="41678" marR="4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0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Calibri"/>
                          <a:ea typeface="Calibri"/>
                          <a:cs typeface="Times New Roman"/>
                        </a:rPr>
                        <a:t>R18</a:t>
                      </a:r>
                    </a:p>
                  </a:txBody>
                  <a:tcPr marL="41678" marR="4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Calibri"/>
                          <a:ea typeface="Calibri"/>
                          <a:cs typeface="Times New Roman"/>
                        </a:rPr>
                        <a:t>Canada</a:t>
                      </a:r>
                    </a:p>
                  </a:txBody>
                  <a:tcPr marL="41678" marR="4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Calibri"/>
                          <a:ea typeface="Calibri"/>
                          <a:cs typeface="Times New Roman"/>
                        </a:rPr>
                        <a:t>Male</a:t>
                      </a:r>
                    </a:p>
                  </a:txBody>
                  <a:tcPr marL="41678" marR="4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41678" marR="4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Calibri"/>
                          <a:ea typeface="Calibri"/>
                          <a:cs typeface="Times New Roman"/>
                        </a:rPr>
                        <a:t>Long</a:t>
                      </a:r>
                    </a:p>
                  </a:txBody>
                  <a:tcPr marL="41678" marR="4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0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Calibri"/>
                          <a:ea typeface="Calibri"/>
                          <a:cs typeface="Times New Roman"/>
                        </a:rPr>
                        <a:t>R19</a:t>
                      </a:r>
                    </a:p>
                  </a:txBody>
                  <a:tcPr marL="41678" marR="4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Calibri"/>
                          <a:ea typeface="Calibri"/>
                          <a:cs typeface="Times New Roman"/>
                        </a:rPr>
                        <a:t>Oman</a:t>
                      </a:r>
                    </a:p>
                  </a:txBody>
                  <a:tcPr marL="41678" marR="4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Calibri"/>
                          <a:ea typeface="Calibri"/>
                          <a:cs typeface="Times New Roman"/>
                        </a:rPr>
                        <a:t>Male</a:t>
                      </a:r>
                    </a:p>
                  </a:txBody>
                  <a:tcPr marL="41678" marR="4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41678" marR="4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Calibri"/>
                          <a:ea typeface="Calibri"/>
                          <a:cs typeface="Times New Roman"/>
                        </a:rPr>
                        <a:t>Long</a:t>
                      </a:r>
                    </a:p>
                  </a:txBody>
                  <a:tcPr marL="41678" marR="4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0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Calibri"/>
                          <a:ea typeface="Calibri"/>
                          <a:cs typeface="Times New Roman"/>
                        </a:rPr>
                        <a:t>R20</a:t>
                      </a:r>
                    </a:p>
                  </a:txBody>
                  <a:tcPr marL="41678" marR="4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Calibri"/>
                          <a:ea typeface="Calibri"/>
                          <a:cs typeface="Times New Roman"/>
                        </a:rPr>
                        <a:t>Switzerland</a:t>
                      </a:r>
                    </a:p>
                  </a:txBody>
                  <a:tcPr marL="41678" marR="4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Calibri"/>
                          <a:ea typeface="Calibri"/>
                          <a:cs typeface="Times New Roman"/>
                        </a:rPr>
                        <a:t>Male</a:t>
                      </a:r>
                    </a:p>
                  </a:txBody>
                  <a:tcPr marL="41678" marR="4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Calibri"/>
                          <a:ea typeface="Calibri"/>
                          <a:cs typeface="Times New Roman"/>
                        </a:rPr>
                        <a:t>22</a:t>
                      </a:r>
                    </a:p>
                  </a:txBody>
                  <a:tcPr marL="41678" marR="4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Calibri"/>
                          <a:ea typeface="Calibri"/>
                          <a:cs typeface="Times New Roman"/>
                        </a:rPr>
                        <a:t>Long</a:t>
                      </a:r>
                    </a:p>
                  </a:txBody>
                  <a:tcPr marL="41678" marR="4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0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Calibri"/>
                          <a:ea typeface="Calibri"/>
                          <a:cs typeface="Times New Roman"/>
                        </a:rPr>
                        <a:t>R21</a:t>
                      </a:r>
                    </a:p>
                  </a:txBody>
                  <a:tcPr marL="41678" marR="4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err="1">
                          <a:latin typeface="Calibri"/>
                          <a:ea typeface="Calibri"/>
                          <a:cs typeface="Times New Roman"/>
                        </a:rPr>
                        <a:t>Italy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678" marR="4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Calibri"/>
                          <a:ea typeface="Calibri"/>
                          <a:cs typeface="Times New Roman"/>
                        </a:rPr>
                        <a:t>Female</a:t>
                      </a:r>
                    </a:p>
                  </a:txBody>
                  <a:tcPr marL="41678" marR="4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Calibri"/>
                          <a:ea typeface="Calibri"/>
                          <a:cs typeface="Times New Roman"/>
                        </a:rPr>
                        <a:t>13</a:t>
                      </a:r>
                    </a:p>
                  </a:txBody>
                  <a:tcPr marL="41678" marR="4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Calibri"/>
                          <a:ea typeface="Calibri"/>
                          <a:cs typeface="Times New Roman"/>
                        </a:rPr>
                        <a:t>Short</a:t>
                      </a:r>
                    </a:p>
                  </a:txBody>
                  <a:tcPr marL="41678" marR="4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0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Calibri"/>
                          <a:ea typeface="Calibri"/>
                          <a:cs typeface="Times New Roman"/>
                        </a:rPr>
                        <a:t>R22</a:t>
                      </a:r>
                    </a:p>
                  </a:txBody>
                  <a:tcPr marL="41678" marR="4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Calibri"/>
                          <a:ea typeface="Calibri"/>
                          <a:cs typeface="Times New Roman"/>
                        </a:rPr>
                        <a:t>Latvia</a:t>
                      </a:r>
                    </a:p>
                  </a:txBody>
                  <a:tcPr marL="41678" marR="4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Calibri"/>
                          <a:ea typeface="Calibri"/>
                          <a:cs typeface="Times New Roman"/>
                        </a:rPr>
                        <a:t>Female</a:t>
                      </a:r>
                    </a:p>
                  </a:txBody>
                  <a:tcPr marL="41678" marR="4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Calibri"/>
                          <a:ea typeface="Calibri"/>
                          <a:cs typeface="Times New Roman"/>
                        </a:rPr>
                        <a:t>17</a:t>
                      </a:r>
                    </a:p>
                  </a:txBody>
                  <a:tcPr marL="41678" marR="4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Calibri"/>
                          <a:ea typeface="Calibri"/>
                          <a:cs typeface="Times New Roman"/>
                        </a:rPr>
                        <a:t>Long</a:t>
                      </a:r>
                    </a:p>
                  </a:txBody>
                  <a:tcPr marL="41678" marR="4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0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Calibri"/>
                          <a:ea typeface="Calibri"/>
                          <a:cs typeface="Times New Roman"/>
                        </a:rPr>
                        <a:t>R23</a:t>
                      </a:r>
                    </a:p>
                  </a:txBody>
                  <a:tcPr marL="41678" marR="4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Calibri"/>
                          <a:ea typeface="Calibri"/>
                          <a:cs typeface="Times New Roman"/>
                        </a:rPr>
                        <a:t>United States</a:t>
                      </a:r>
                    </a:p>
                  </a:txBody>
                  <a:tcPr marL="41678" marR="4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Calibri"/>
                          <a:ea typeface="Calibri"/>
                          <a:cs typeface="Times New Roman"/>
                        </a:rPr>
                        <a:t>Male</a:t>
                      </a:r>
                    </a:p>
                  </a:txBody>
                  <a:tcPr marL="41678" marR="4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Calibri"/>
                          <a:ea typeface="Calibri"/>
                          <a:cs typeface="Times New Roman"/>
                        </a:rPr>
                        <a:t>30</a:t>
                      </a:r>
                    </a:p>
                  </a:txBody>
                  <a:tcPr marL="41678" marR="4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Calibri"/>
                          <a:ea typeface="Calibri"/>
                          <a:cs typeface="Times New Roman"/>
                        </a:rPr>
                        <a:t>Long</a:t>
                      </a:r>
                    </a:p>
                  </a:txBody>
                  <a:tcPr marL="41678" marR="4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0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Calibri"/>
                          <a:ea typeface="Calibri"/>
                          <a:cs typeface="Times New Roman"/>
                        </a:rPr>
                        <a:t>R24</a:t>
                      </a:r>
                    </a:p>
                  </a:txBody>
                  <a:tcPr marL="41678" marR="4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Calibri"/>
                          <a:ea typeface="Calibri"/>
                          <a:cs typeface="Times New Roman"/>
                        </a:rPr>
                        <a:t>Iran</a:t>
                      </a:r>
                    </a:p>
                  </a:txBody>
                  <a:tcPr marL="41678" marR="4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Calibri"/>
                          <a:ea typeface="Calibri"/>
                          <a:cs typeface="Times New Roman"/>
                        </a:rPr>
                        <a:t>Male</a:t>
                      </a:r>
                    </a:p>
                  </a:txBody>
                  <a:tcPr marL="41678" marR="4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</a:p>
                  </a:txBody>
                  <a:tcPr marL="41678" marR="4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Calibri"/>
                          <a:ea typeface="Calibri"/>
                          <a:cs typeface="Times New Roman"/>
                        </a:rPr>
                        <a:t>Medium</a:t>
                      </a:r>
                    </a:p>
                  </a:txBody>
                  <a:tcPr marL="41678" marR="4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0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Calibri"/>
                          <a:ea typeface="Calibri"/>
                          <a:cs typeface="Times New Roman"/>
                        </a:rPr>
                        <a:t>R25</a:t>
                      </a:r>
                    </a:p>
                  </a:txBody>
                  <a:tcPr marL="41678" marR="4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Calibri"/>
                          <a:ea typeface="Calibri"/>
                          <a:cs typeface="Times New Roman"/>
                        </a:rPr>
                        <a:t>Turkey</a:t>
                      </a:r>
                    </a:p>
                  </a:txBody>
                  <a:tcPr marL="41678" marR="4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Calibri"/>
                          <a:ea typeface="Calibri"/>
                          <a:cs typeface="Times New Roman"/>
                        </a:rPr>
                        <a:t>Female</a:t>
                      </a:r>
                    </a:p>
                  </a:txBody>
                  <a:tcPr marL="41678" marR="4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Calibri"/>
                          <a:ea typeface="Calibri"/>
                          <a:cs typeface="Times New Roman"/>
                        </a:rPr>
                        <a:t>16</a:t>
                      </a:r>
                    </a:p>
                  </a:txBody>
                  <a:tcPr marL="41678" marR="4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Calibri"/>
                          <a:ea typeface="Calibri"/>
                          <a:cs typeface="Times New Roman"/>
                        </a:rPr>
                        <a:t>Short</a:t>
                      </a:r>
                    </a:p>
                  </a:txBody>
                  <a:tcPr marL="41678" marR="4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0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Calibri"/>
                          <a:ea typeface="Calibri"/>
                          <a:cs typeface="Times New Roman"/>
                        </a:rPr>
                        <a:t>R26</a:t>
                      </a:r>
                    </a:p>
                  </a:txBody>
                  <a:tcPr marL="41678" marR="4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Calibri"/>
                          <a:ea typeface="Calibri"/>
                          <a:cs typeface="Times New Roman"/>
                        </a:rPr>
                        <a:t>Taiwan</a:t>
                      </a:r>
                    </a:p>
                  </a:txBody>
                  <a:tcPr marL="41678" marR="4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Calibri"/>
                          <a:ea typeface="Calibri"/>
                          <a:cs typeface="Times New Roman"/>
                        </a:rPr>
                        <a:t>Male</a:t>
                      </a:r>
                    </a:p>
                  </a:txBody>
                  <a:tcPr marL="41678" marR="4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Calibri"/>
                          <a:ea typeface="Calibri"/>
                          <a:cs typeface="Times New Roman"/>
                        </a:rPr>
                        <a:t>13</a:t>
                      </a:r>
                    </a:p>
                  </a:txBody>
                  <a:tcPr marL="41678" marR="4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Calibri"/>
                          <a:ea typeface="Calibri"/>
                          <a:cs typeface="Times New Roman"/>
                        </a:rPr>
                        <a:t>Short</a:t>
                      </a:r>
                    </a:p>
                  </a:txBody>
                  <a:tcPr marL="41678" marR="4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0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Calibri"/>
                          <a:ea typeface="Calibri"/>
                          <a:cs typeface="Times New Roman"/>
                        </a:rPr>
                        <a:t>R27</a:t>
                      </a:r>
                    </a:p>
                  </a:txBody>
                  <a:tcPr marL="41678" marR="4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Calibri"/>
                          <a:ea typeface="Calibri"/>
                          <a:cs typeface="Times New Roman"/>
                        </a:rPr>
                        <a:t>Poland</a:t>
                      </a:r>
                    </a:p>
                  </a:txBody>
                  <a:tcPr marL="41678" marR="4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Calibri"/>
                          <a:ea typeface="Calibri"/>
                          <a:cs typeface="Times New Roman"/>
                        </a:rPr>
                        <a:t>Male</a:t>
                      </a:r>
                    </a:p>
                  </a:txBody>
                  <a:tcPr marL="41678" marR="4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Calibri"/>
                          <a:ea typeface="Calibri"/>
                          <a:cs typeface="Times New Roman"/>
                        </a:rPr>
                        <a:t>14</a:t>
                      </a:r>
                    </a:p>
                  </a:txBody>
                  <a:tcPr marL="41678" marR="4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Calibri"/>
                          <a:ea typeface="Calibri"/>
                          <a:cs typeface="Times New Roman"/>
                        </a:rPr>
                        <a:t>Long</a:t>
                      </a:r>
                    </a:p>
                  </a:txBody>
                  <a:tcPr marL="41678" marR="4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0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Calibri"/>
                          <a:ea typeface="Calibri"/>
                          <a:cs typeface="Times New Roman"/>
                        </a:rPr>
                        <a:t>R28</a:t>
                      </a:r>
                    </a:p>
                  </a:txBody>
                  <a:tcPr marL="41678" marR="4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Calibri"/>
                          <a:ea typeface="Calibri"/>
                          <a:cs typeface="Times New Roman"/>
                        </a:rPr>
                        <a:t>Taiwan</a:t>
                      </a:r>
                    </a:p>
                  </a:txBody>
                  <a:tcPr marL="41678" marR="4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Calibri"/>
                          <a:ea typeface="Calibri"/>
                          <a:cs typeface="Times New Roman"/>
                        </a:rPr>
                        <a:t>Female</a:t>
                      </a:r>
                    </a:p>
                  </a:txBody>
                  <a:tcPr marL="41678" marR="4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Calibri"/>
                          <a:ea typeface="Calibri"/>
                          <a:cs typeface="Times New Roman"/>
                        </a:rPr>
                        <a:t>13</a:t>
                      </a:r>
                    </a:p>
                  </a:txBody>
                  <a:tcPr marL="41678" marR="4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Calibri"/>
                          <a:ea typeface="Calibri"/>
                          <a:cs typeface="Times New Roman"/>
                        </a:rPr>
                        <a:t>Short</a:t>
                      </a:r>
                    </a:p>
                  </a:txBody>
                  <a:tcPr marL="41678" marR="4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0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Calibri"/>
                          <a:ea typeface="Calibri"/>
                          <a:cs typeface="Times New Roman"/>
                        </a:rPr>
                        <a:t>R29</a:t>
                      </a:r>
                    </a:p>
                  </a:txBody>
                  <a:tcPr marL="41678" marR="4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Calibri"/>
                          <a:ea typeface="Calibri"/>
                          <a:cs typeface="Times New Roman"/>
                        </a:rPr>
                        <a:t>Greece</a:t>
                      </a:r>
                    </a:p>
                  </a:txBody>
                  <a:tcPr marL="41678" marR="4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Calibri"/>
                          <a:ea typeface="Calibri"/>
                          <a:cs typeface="Times New Roman"/>
                        </a:rPr>
                        <a:t>Male</a:t>
                      </a:r>
                    </a:p>
                  </a:txBody>
                  <a:tcPr marL="41678" marR="4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Calibri"/>
                          <a:ea typeface="Calibri"/>
                          <a:cs typeface="Times New Roman"/>
                        </a:rPr>
                        <a:t>13</a:t>
                      </a:r>
                    </a:p>
                  </a:txBody>
                  <a:tcPr marL="41678" marR="4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Calibri"/>
                          <a:ea typeface="Calibri"/>
                          <a:cs typeface="Times New Roman"/>
                        </a:rPr>
                        <a:t>Short</a:t>
                      </a:r>
                    </a:p>
                  </a:txBody>
                  <a:tcPr marL="41678" marR="4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0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Calibri"/>
                          <a:ea typeface="Calibri"/>
                          <a:cs typeface="Times New Roman"/>
                        </a:rPr>
                        <a:t>R30</a:t>
                      </a:r>
                    </a:p>
                  </a:txBody>
                  <a:tcPr marL="41678" marR="4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Calibri"/>
                          <a:ea typeface="Calibri"/>
                          <a:cs typeface="Times New Roman"/>
                        </a:rPr>
                        <a:t>Lithuania</a:t>
                      </a:r>
                    </a:p>
                  </a:txBody>
                  <a:tcPr marL="41678" marR="4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Calibri"/>
                          <a:ea typeface="Calibri"/>
                          <a:cs typeface="Times New Roman"/>
                        </a:rPr>
                        <a:t>Female</a:t>
                      </a:r>
                    </a:p>
                  </a:txBody>
                  <a:tcPr marL="41678" marR="4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</a:p>
                  </a:txBody>
                  <a:tcPr marL="41678" marR="4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Calibri"/>
                          <a:ea typeface="Calibri"/>
                          <a:cs typeface="Times New Roman"/>
                        </a:rPr>
                        <a:t>Short</a:t>
                      </a:r>
                    </a:p>
                  </a:txBody>
                  <a:tcPr marL="41678" marR="4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0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Calibri"/>
                          <a:ea typeface="Calibri"/>
                          <a:cs typeface="Times New Roman"/>
                        </a:rPr>
                        <a:t>R31</a:t>
                      </a:r>
                    </a:p>
                  </a:txBody>
                  <a:tcPr marL="41678" marR="4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Calibri"/>
                          <a:ea typeface="Calibri"/>
                          <a:cs typeface="Times New Roman"/>
                        </a:rPr>
                        <a:t>Hong Kong</a:t>
                      </a:r>
                    </a:p>
                  </a:txBody>
                  <a:tcPr marL="41678" marR="4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Calibri"/>
                          <a:ea typeface="Calibri"/>
                          <a:cs typeface="Times New Roman"/>
                        </a:rPr>
                        <a:t>Male</a:t>
                      </a:r>
                    </a:p>
                  </a:txBody>
                  <a:tcPr marL="41678" marR="4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Calibri"/>
                          <a:ea typeface="Calibri"/>
                          <a:cs typeface="Times New Roman"/>
                        </a:rPr>
                        <a:t>20</a:t>
                      </a:r>
                    </a:p>
                  </a:txBody>
                  <a:tcPr marL="41678" marR="4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Calibri"/>
                          <a:ea typeface="Calibri"/>
                          <a:cs typeface="Times New Roman"/>
                        </a:rPr>
                        <a:t>Long</a:t>
                      </a:r>
                    </a:p>
                  </a:txBody>
                  <a:tcPr marL="41678" marR="4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0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Calibri"/>
                          <a:ea typeface="Calibri"/>
                          <a:cs typeface="Times New Roman"/>
                        </a:rPr>
                        <a:t>R32</a:t>
                      </a:r>
                    </a:p>
                  </a:txBody>
                  <a:tcPr marL="41678" marR="4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Calibri"/>
                          <a:ea typeface="Calibri"/>
                          <a:cs typeface="Times New Roman"/>
                        </a:rPr>
                        <a:t>Chile</a:t>
                      </a:r>
                    </a:p>
                  </a:txBody>
                  <a:tcPr marL="41678" marR="4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Calibri"/>
                          <a:ea typeface="Calibri"/>
                          <a:cs typeface="Times New Roman"/>
                        </a:rPr>
                        <a:t>Male</a:t>
                      </a:r>
                    </a:p>
                  </a:txBody>
                  <a:tcPr marL="41678" marR="4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Calibri"/>
                          <a:ea typeface="Calibri"/>
                          <a:cs typeface="Times New Roman"/>
                        </a:rPr>
                        <a:t>17</a:t>
                      </a:r>
                    </a:p>
                  </a:txBody>
                  <a:tcPr marL="41678" marR="4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Calibri"/>
                          <a:ea typeface="Calibri"/>
                          <a:cs typeface="Times New Roman"/>
                        </a:rPr>
                        <a:t>Long</a:t>
                      </a:r>
                    </a:p>
                  </a:txBody>
                  <a:tcPr marL="41678" marR="4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0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Calibri"/>
                          <a:ea typeface="Calibri"/>
                          <a:cs typeface="Times New Roman"/>
                        </a:rPr>
                        <a:t>R33</a:t>
                      </a:r>
                    </a:p>
                  </a:txBody>
                  <a:tcPr marL="41678" marR="4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Calibri"/>
                          <a:ea typeface="Calibri"/>
                          <a:cs typeface="Times New Roman"/>
                        </a:rPr>
                        <a:t>Hungary</a:t>
                      </a:r>
                    </a:p>
                  </a:txBody>
                  <a:tcPr marL="41678" marR="4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Calibri"/>
                          <a:ea typeface="Calibri"/>
                          <a:cs typeface="Times New Roman"/>
                        </a:rPr>
                        <a:t>Female</a:t>
                      </a:r>
                    </a:p>
                  </a:txBody>
                  <a:tcPr marL="41678" marR="4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Calibri"/>
                          <a:ea typeface="Calibri"/>
                          <a:cs typeface="Times New Roman"/>
                        </a:rPr>
                        <a:t>14</a:t>
                      </a:r>
                    </a:p>
                  </a:txBody>
                  <a:tcPr marL="41678" marR="4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Calibri"/>
                          <a:ea typeface="Calibri"/>
                          <a:cs typeface="Times New Roman"/>
                        </a:rPr>
                        <a:t>Medium</a:t>
                      </a:r>
                    </a:p>
                  </a:txBody>
                  <a:tcPr marL="41678" marR="4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0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Calibri"/>
                          <a:ea typeface="Calibri"/>
                          <a:cs typeface="Times New Roman"/>
                        </a:rPr>
                        <a:t>R34</a:t>
                      </a:r>
                    </a:p>
                  </a:txBody>
                  <a:tcPr marL="41678" marR="4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Calibri"/>
                          <a:ea typeface="Calibri"/>
                          <a:cs typeface="Times New Roman"/>
                        </a:rPr>
                        <a:t>Hungary</a:t>
                      </a:r>
                    </a:p>
                  </a:txBody>
                  <a:tcPr marL="41678" marR="4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Calibri"/>
                          <a:ea typeface="Calibri"/>
                          <a:cs typeface="Times New Roman"/>
                        </a:rPr>
                        <a:t>Male</a:t>
                      </a:r>
                    </a:p>
                  </a:txBody>
                  <a:tcPr marL="41678" marR="4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</a:p>
                  </a:txBody>
                  <a:tcPr marL="41678" marR="4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Calibri"/>
                          <a:ea typeface="Calibri"/>
                          <a:cs typeface="Times New Roman"/>
                        </a:rPr>
                        <a:t>Long</a:t>
                      </a:r>
                    </a:p>
                  </a:txBody>
                  <a:tcPr marL="41678" marR="4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0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Calibri"/>
                          <a:ea typeface="Calibri"/>
                          <a:cs typeface="Times New Roman"/>
                        </a:rPr>
                        <a:t>R35</a:t>
                      </a:r>
                    </a:p>
                  </a:txBody>
                  <a:tcPr marL="41678" marR="4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Calibri"/>
                          <a:ea typeface="Calibri"/>
                          <a:cs typeface="Times New Roman"/>
                        </a:rPr>
                        <a:t>China</a:t>
                      </a:r>
                    </a:p>
                  </a:txBody>
                  <a:tcPr marL="41678" marR="4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Calibri"/>
                          <a:ea typeface="Calibri"/>
                          <a:cs typeface="Times New Roman"/>
                        </a:rPr>
                        <a:t>Female</a:t>
                      </a:r>
                    </a:p>
                  </a:txBody>
                  <a:tcPr marL="41678" marR="4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Calibri"/>
                          <a:ea typeface="Calibri"/>
                          <a:cs typeface="Times New Roman"/>
                        </a:rPr>
                        <a:t>20</a:t>
                      </a:r>
                    </a:p>
                  </a:txBody>
                  <a:tcPr marL="41678" marR="4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latin typeface="Calibri"/>
                          <a:ea typeface="Calibri"/>
                          <a:cs typeface="Times New Roman"/>
                        </a:rPr>
                        <a:t>Medium</a:t>
                      </a:r>
                    </a:p>
                  </a:txBody>
                  <a:tcPr marL="41678" marR="4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75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Short: 0-5 years; Medium: 6-15; Long: over 15 years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New Mind Map (8)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76200"/>
            <a:ext cx="8763000" cy="723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How to develop digital competences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28600"/>
            <a:ext cx="9982200" cy="678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In-service </a:t>
            </a:r>
            <a:r>
              <a:rPr lang="pl-PL" dirty="0" err="1" smtClean="0"/>
              <a:t>teachers</a:t>
            </a:r>
            <a:r>
              <a:rPr lang="pl-PL" dirty="0" smtClean="0"/>
              <a:t> </a:t>
            </a:r>
            <a:r>
              <a:rPr lang="pl-PL" dirty="0" err="1" smtClean="0"/>
              <a:t>Italy</a:t>
            </a:r>
            <a:r>
              <a:rPr lang="pl-PL" dirty="0" smtClean="0"/>
              <a:t> (data 2022)</a:t>
            </a:r>
            <a:endParaRPr lang="pl-PL" dirty="0"/>
          </a:p>
        </p:txBody>
      </p:sp>
      <p:pic>
        <p:nvPicPr>
          <p:cNvPr id="3074" name="Picture 2" descr="Innovations in Education and Teaching International | Taylor &amp; Francis  Onl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1676400"/>
            <a:ext cx="3533775" cy="5036426"/>
          </a:xfrm>
          <a:prstGeom prst="rect">
            <a:avLst/>
          </a:prstGeom>
          <a:noFill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371600"/>
            <a:ext cx="4038600" cy="5753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4068589">
            <a:off x="5626546" y="2271510"/>
            <a:ext cx="8176657" cy="2193497"/>
          </a:xfrm>
          <a:prstGeom prst="rect">
            <a:avLst/>
          </a:prstGeom>
          <a:solidFill>
            <a:srgbClr val="FD9D24"/>
          </a:solidFill>
        </p:spPr>
      </p:sp>
      <p:sp>
        <p:nvSpPr>
          <p:cNvPr id="3" name="AutoShape 3"/>
          <p:cNvSpPr/>
          <p:nvPr/>
        </p:nvSpPr>
        <p:spPr>
          <a:xfrm rot="-213913">
            <a:off x="3079556" y="-333913"/>
            <a:ext cx="6741058" cy="259401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</p:sp>
      <p:sp>
        <p:nvSpPr>
          <p:cNvPr id="4" name="TextBox 4"/>
          <p:cNvSpPr txBox="1"/>
          <p:nvPr/>
        </p:nvSpPr>
        <p:spPr>
          <a:xfrm rot="-224151">
            <a:off x="3503320" y="371057"/>
            <a:ext cx="6110323" cy="16671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451"/>
              </a:lnSpc>
            </a:pPr>
            <a:r>
              <a:rPr lang="pl-PL" sz="5400" dirty="0" err="1" smtClean="0">
                <a:solidFill>
                  <a:srgbClr val="FFFFFF"/>
                </a:solidFill>
                <a:latin typeface="Telegraf Bold"/>
              </a:rPr>
              <a:t>Current</a:t>
            </a:r>
            <a:r>
              <a:rPr lang="pl-PL" sz="5400" dirty="0" smtClean="0">
                <a:solidFill>
                  <a:srgbClr val="FFFFFF"/>
                </a:solidFill>
                <a:latin typeface="Telegraf Bold"/>
              </a:rPr>
              <a:t> &amp; </a:t>
            </a:r>
            <a:r>
              <a:rPr lang="pl-PL" sz="5400" dirty="0" err="1" smtClean="0">
                <a:solidFill>
                  <a:srgbClr val="FFFFFF"/>
                </a:solidFill>
                <a:latin typeface="Telegraf Bold"/>
              </a:rPr>
              <a:t>previous</a:t>
            </a:r>
            <a:r>
              <a:rPr lang="pl-PL" sz="5400" dirty="0" smtClean="0">
                <a:solidFill>
                  <a:srgbClr val="FFFFFF"/>
                </a:solidFill>
                <a:latin typeface="Telegraf Bold"/>
              </a:rPr>
              <a:t> </a:t>
            </a:r>
            <a:r>
              <a:rPr lang="pl-PL" sz="5400" dirty="0" err="1" smtClean="0">
                <a:solidFill>
                  <a:srgbClr val="FFFFFF"/>
                </a:solidFill>
                <a:latin typeface="Telegraf Bold"/>
              </a:rPr>
              <a:t>research</a:t>
            </a:r>
            <a:endParaRPr lang="en-US" sz="5400" dirty="0">
              <a:solidFill>
                <a:srgbClr val="FFFFFF"/>
              </a:solidFill>
              <a:latin typeface="Telegraf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48640" y="3133344"/>
            <a:ext cx="6696668" cy="115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56"/>
              </a:lnSpc>
            </a:pPr>
            <a:endParaRPr lang="pl-PL" sz="1300" dirty="0" smtClean="0">
              <a:solidFill>
                <a:srgbClr val="FFFFFF"/>
              </a:solidFill>
              <a:latin typeface="Telegraf"/>
            </a:endParaRPr>
          </a:p>
          <a:p>
            <a:pPr algn="ctr">
              <a:lnSpc>
                <a:spcPts val="1756"/>
              </a:lnSpc>
            </a:pPr>
            <a:endParaRPr lang="pl-PL" sz="1300" dirty="0" smtClean="0">
              <a:solidFill>
                <a:srgbClr val="FFFFFF"/>
              </a:solidFill>
              <a:latin typeface="Telegraf"/>
            </a:endParaRPr>
          </a:p>
          <a:p>
            <a:pPr algn="ctr">
              <a:lnSpc>
                <a:spcPts val="1756"/>
              </a:lnSpc>
            </a:pPr>
            <a:endParaRPr lang="pl-PL" sz="1300" dirty="0" smtClean="0">
              <a:solidFill>
                <a:srgbClr val="FFFFFF"/>
              </a:solidFill>
              <a:latin typeface="Telegraf"/>
            </a:endParaRPr>
          </a:p>
          <a:p>
            <a:pPr algn="ctr">
              <a:lnSpc>
                <a:spcPts val="1756"/>
              </a:lnSpc>
            </a:pPr>
            <a:endParaRPr lang="pl-PL" sz="1300" dirty="0" smtClean="0">
              <a:solidFill>
                <a:srgbClr val="FFFFFF"/>
              </a:solidFill>
              <a:latin typeface="Telegraf"/>
            </a:endParaRPr>
          </a:p>
          <a:p>
            <a:pPr algn="ctr">
              <a:lnSpc>
                <a:spcPts val="1756"/>
              </a:lnSpc>
            </a:pPr>
            <a:endParaRPr lang="pl-PL" sz="1300" dirty="0" smtClean="0">
              <a:solidFill>
                <a:srgbClr val="FFFFFF"/>
              </a:solidFill>
              <a:latin typeface="Telegraf"/>
            </a:endParaRPr>
          </a:p>
        </p:txBody>
      </p:sp>
      <p:sp>
        <p:nvSpPr>
          <p:cNvPr id="19458" name="AutoShape 2" descr="4 x i na Uniwersytecie Jagiellońskim - Laboratoryjnie.pl - Laboratoryjny  portal informacyjny"/>
          <p:cNvSpPr>
            <a:spLocks noChangeAspect="1" noChangeArrowheads="1"/>
          </p:cNvSpPr>
          <p:nvPr/>
        </p:nvSpPr>
        <p:spPr bwMode="auto">
          <a:xfrm>
            <a:off x="82973" y="-102729"/>
            <a:ext cx="162560" cy="216747"/>
          </a:xfrm>
          <a:prstGeom prst="rect">
            <a:avLst/>
          </a:prstGeom>
          <a:noFill/>
        </p:spPr>
        <p:txBody>
          <a:bodyPr vert="horz" wrap="square" lIns="54617" tIns="27309" rIns="54617" bIns="27309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9460" name="AutoShape 4" descr="4 x i na Uniwersytecie Jagiellońskim - Laboratoryjnie.pl - Laboratoryjny  portal informacyjny"/>
          <p:cNvSpPr>
            <a:spLocks noChangeAspect="1" noChangeArrowheads="1"/>
          </p:cNvSpPr>
          <p:nvPr/>
        </p:nvSpPr>
        <p:spPr bwMode="auto">
          <a:xfrm>
            <a:off x="82973" y="-102729"/>
            <a:ext cx="162560" cy="216747"/>
          </a:xfrm>
          <a:prstGeom prst="rect">
            <a:avLst/>
          </a:prstGeom>
          <a:noFill/>
        </p:spPr>
        <p:txBody>
          <a:bodyPr vert="horz" wrap="square" lIns="54617" tIns="27309" rIns="54617" bIns="27309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505200"/>
            <a:ext cx="5681221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Symbol zastępczy zawartości 8" descr="pobran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2286000"/>
            <a:ext cx="2889486" cy="1257776"/>
          </a:xfrm>
          <a:prstGeom prst="rect">
            <a:avLst/>
          </a:prstGeom>
        </p:spPr>
      </p:pic>
      <p:pic>
        <p:nvPicPr>
          <p:cNvPr id="12" name="Picture 2" descr="www.eukidsonline.ne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90730" y="4114800"/>
            <a:ext cx="4062870" cy="22833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In-service </a:t>
            </a:r>
            <a:r>
              <a:rPr lang="pl-PL" dirty="0" err="1" smtClean="0"/>
              <a:t>teachers</a:t>
            </a:r>
            <a:r>
              <a:rPr lang="pl-PL" dirty="0" smtClean="0"/>
              <a:t> </a:t>
            </a:r>
            <a:r>
              <a:rPr lang="pl-PL" dirty="0" err="1" smtClean="0"/>
              <a:t>Italy</a:t>
            </a:r>
            <a:endParaRPr lang="pl-PL" dirty="0"/>
          </a:p>
        </p:txBody>
      </p:sp>
      <p:pic>
        <p:nvPicPr>
          <p:cNvPr id="3" name="Obraz 2" descr="pls-sem222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1752600"/>
            <a:ext cx="9220200" cy="55626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28857" y="837492"/>
            <a:ext cx="2626362" cy="3301157"/>
            <a:chOff x="351790" y="351790"/>
            <a:chExt cx="2940050" cy="2954020"/>
          </a:xfrm>
        </p:grpSpPr>
        <p:sp>
          <p:nvSpPr>
            <p:cNvPr id="3" name="Freeform 3"/>
            <p:cNvSpPr/>
            <p:nvPr/>
          </p:nvSpPr>
          <p:spPr>
            <a:xfrm>
              <a:off x="372266" y="1851483"/>
              <a:ext cx="3541363" cy="3041780"/>
            </a:xfrm>
            <a:custGeom>
              <a:avLst/>
              <a:gdLst/>
              <a:ahLst/>
              <a:cxnLst/>
              <a:rect l="l" t="t" r="r" b="b"/>
              <a:pathLst>
                <a:path w="3541363" h="3041780">
                  <a:moveTo>
                    <a:pt x="226814" y="1624837"/>
                  </a:moveTo>
                  <a:cubicBezTo>
                    <a:pt x="226814" y="1706900"/>
                    <a:pt x="176411" y="1772550"/>
                    <a:pt x="113407" y="1772550"/>
                  </a:cubicBezTo>
                  <a:cubicBezTo>
                    <a:pt x="50403" y="1772550"/>
                    <a:pt x="0" y="1706900"/>
                    <a:pt x="0" y="1624837"/>
                  </a:cubicBezTo>
                  <a:cubicBezTo>
                    <a:pt x="0" y="1542775"/>
                    <a:pt x="50403" y="1477125"/>
                    <a:pt x="113407" y="1477125"/>
                  </a:cubicBezTo>
                  <a:cubicBezTo>
                    <a:pt x="176411" y="1477125"/>
                    <a:pt x="226814" y="1542775"/>
                    <a:pt x="226814" y="1624837"/>
                  </a:cubicBezTo>
                  <a:close/>
                  <a:moveTo>
                    <a:pt x="1244327" y="0"/>
                  </a:moveTo>
                  <a:cubicBezTo>
                    <a:pt x="1181324" y="0"/>
                    <a:pt x="1130920" y="65650"/>
                    <a:pt x="1130920" y="147712"/>
                  </a:cubicBezTo>
                  <a:cubicBezTo>
                    <a:pt x="1130920" y="229775"/>
                    <a:pt x="1181324" y="295425"/>
                    <a:pt x="1244327" y="295425"/>
                  </a:cubicBezTo>
                  <a:cubicBezTo>
                    <a:pt x="1307331" y="295425"/>
                    <a:pt x="1357734" y="229775"/>
                    <a:pt x="1357734" y="147712"/>
                  </a:cubicBezTo>
                  <a:cubicBezTo>
                    <a:pt x="1357734" y="65650"/>
                    <a:pt x="1307331" y="0"/>
                    <a:pt x="1244327" y="0"/>
                  </a:cubicBezTo>
                  <a:close/>
                  <a:moveTo>
                    <a:pt x="2378398" y="0"/>
                  </a:moveTo>
                  <a:cubicBezTo>
                    <a:pt x="2315394" y="0"/>
                    <a:pt x="2264991" y="65650"/>
                    <a:pt x="2264991" y="147712"/>
                  </a:cubicBezTo>
                  <a:cubicBezTo>
                    <a:pt x="2264991" y="229775"/>
                    <a:pt x="2315394" y="295425"/>
                    <a:pt x="2378398" y="295425"/>
                  </a:cubicBezTo>
                  <a:cubicBezTo>
                    <a:pt x="2441402" y="295425"/>
                    <a:pt x="2491805" y="229775"/>
                    <a:pt x="2491805" y="147712"/>
                  </a:cubicBezTo>
                  <a:cubicBezTo>
                    <a:pt x="2491805" y="65650"/>
                    <a:pt x="2439827" y="0"/>
                    <a:pt x="2378398" y="0"/>
                  </a:cubicBezTo>
                  <a:close/>
                  <a:moveTo>
                    <a:pt x="3449923" y="1477125"/>
                  </a:moveTo>
                  <a:cubicBezTo>
                    <a:pt x="3399123" y="1477125"/>
                    <a:pt x="3358483" y="1542775"/>
                    <a:pt x="3358483" y="1624837"/>
                  </a:cubicBezTo>
                  <a:cubicBezTo>
                    <a:pt x="3358483" y="1706900"/>
                    <a:pt x="3399123" y="1772550"/>
                    <a:pt x="3449923" y="1772550"/>
                  </a:cubicBezTo>
                  <a:cubicBezTo>
                    <a:pt x="3500723" y="1772550"/>
                    <a:pt x="3541363" y="1706900"/>
                    <a:pt x="3541363" y="1624837"/>
                  </a:cubicBezTo>
                  <a:cubicBezTo>
                    <a:pt x="3541363" y="1542775"/>
                    <a:pt x="3500723" y="1477125"/>
                    <a:pt x="3449923" y="1477125"/>
                  </a:cubicBezTo>
                  <a:close/>
                  <a:moveTo>
                    <a:pt x="2378398" y="2858900"/>
                  </a:moveTo>
                  <a:cubicBezTo>
                    <a:pt x="2315394" y="2858900"/>
                    <a:pt x="2264991" y="2899539"/>
                    <a:pt x="2264991" y="2950339"/>
                  </a:cubicBezTo>
                  <a:cubicBezTo>
                    <a:pt x="2264991" y="3001139"/>
                    <a:pt x="2315394" y="3041780"/>
                    <a:pt x="2378398" y="3041780"/>
                  </a:cubicBezTo>
                  <a:cubicBezTo>
                    <a:pt x="2441402" y="3041780"/>
                    <a:pt x="2491805" y="3001139"/>
                    <a:pt x="2491805" y="2950339"/>
                  </a:cubicBezTo>
                  <a:cubicBezTo>
                    <a:pt x="2491805" y="2899539"/>
                    <a:pt x="2439827" y="2858900"/>
                    <a:pt x="2378398" y="2858900"/>
                  </a:cubicBezTo>
                  <a:close/>
                </a:path>
              </a:pathLst>
            </a:custGeom>
            <a:solidFill>
              <a:srgbClr val="BAE0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351790" y="351790"/>
              <a:ext cx="3561839" cy="4555443"/>
            </a:xfrm>
            <a:custGeom>
              <a:avLst/>
              <a:gdLst/>
              <a:ahLst/>
              <a:cxnLst/>
              <a:rect l="l" t="t" r="r" b="b"/>
              <a:pathLst>
                <a:path w="3561839" h="4555443">
                  <a:moveTo>
                    <a:pt x="3559299" y="1546878"/>
                  </a:moveTo>
                  <a:lnTo>
                    <a:pt x="3497069" y="1647405"/>
                  </a:lnTo>
                  <a:lnTo>
                    <a:pt x="3559299" y="1747932"/>
                  </a:lnTo>
                  <a:lnTo>
                    <a:pt x="3532629" y="1791014"/>
                  </a:lnTo>
                  <a:lnTo>
                    <a:pt x="3470399" y="1690488"/>
                  </a:lnTo>
                  <a:lnTo>
                    <a:pt x="3409439" y="1791014"/>
                  </a:lnTo>
                  <a:lnTo>
                    <a:pt x="3382769" y="1747932"/>
                  </a:lnTo>
                  <a:lnTo>
                    <a:pt x="3444999" y="1647405"/>
                  </a:lnTo>
                  <a:lnTo>
                    <a:pt x="3382769" y="1546878"/>
                  </a:lnTo>
                  <a:lnTo>
                    <a:pt x="3409439" y="1503796"/>
                  </a:lnTo>
                  <a:lnTo>
                    <a:pt x="3470399" y="1604322"/>
                  </a:lnTo>
                  <a:lnTo>
                    <a:pt x="3532629" y="1503796"/>
                  </a:lnTo>
                  <a:lnTo>
                    <a:pt x="3559299" y="1546878"/>
                  </a:lnTo>
                  <a:close/>
                  <a:moveTo>
                    <a:pt x="3376419" y="172331"/>
                  </a:moveTo>
                  <a:cubicBezTo>
                    <a:pt x="3376419" y="90269"/>
                    <a:pt x="3417059" y="24619"/>
                    <a:pt x="3467859" y="24619"/>
                  </a:cubicBezTo>
                  <a:cubicBezTo>
                    <a:pt x="3518659" y="24619"/>
                    <a:pt x="3559299" y="90269"/>
                    <a:pt x="3559299" y="172331"/>
                  </a:cubicBezTo>
                  <a:cubicBezTo>
                    <a:pt x="3559299" y="254394"/>
                    <a:pt x="3518659" y="320044"/>
                    <a:pt x="3467859" y="320044"/>
                  </a:cubicBezTo>
                  <a:cubicBezTo>
                    <a:pt x="3417059" y="320044"/>
                    <a:pt x="3376419" y="254394"/>
                    <a:pt x="3376419" y="172331"/>
                  </a:cubicBezTo>
                  <a:close/>
                  <a:moveTo>
                    <a:pt x="3414519" y="172331"/>
                  </a:moveTo>
                  <a:cubicBezTo>
                    <a:pt x="3414519" y="219517"/>
                    <a:pt x="3438649" y="258497"/>
                    <a:pt x="3467859" y="258497"/>
                  </a:cubicBezTo>
                  <a:cubicBezTo>
                    <a:pt x="3497069" y="258497"/>
                    <a:pt x="3521199" y="219517"/>
                    <a:pt x="3521199" y="172331"/>
                  </a:cubicBezTo>
                  <a:cubicBezTo>
                    <a:pt x="3521199" y="125145"/>
                    <a:pt x="3497069" y="86166"/>
                    <a:pt x="3467859" y="86166"/>
                  </a:cubicBezTo>
                  <a:cubicBezTo>
                    <a:pt x="3438649" y="86166"/>
                    <a:pt x="3414519" y="125145"/>
                    <a:pt x="3414519" y="172331"/>
                  </a:cubicBezTo>
                  <a:close/>
                  <a:moveTo>
                    <a:pt x="17326" y="1647405"/>
                  </a:moveTo>
                  <a:cubicBezTo>
                    <a:pt x="17326" y="1565343"/>
                    <a:pt x="67729" y="1499693"/>
                    <a:pt x="130733" y="1499693"/>
                  </a:cubicBezTo>
                  <a:cubicBezTo>
                    <a:pt x="193737" y="1499693"/>
                    <a:pt x="244140" y="1565343"/>
                    <a:pt x="244140" y="1647405"/>
                  </a:cubicBezTo>
                  <a:cubicBezTo>
                    <a:pt x="244140" y="1729468"/>
                    <a:pt x="193737" y="1795118"/>
                    <a:pt x="130733" y="1795118"/>
                  </a:cubicBezTo>
                  <a:cubicBezTo>
                    <a:pt x="67729" y="1795118"/>
                    <a:pt x="17326" y="1729468"/>
                    <a:pt x="17326" y="1647405"/>
                  </a:cubicBezTo>
                  <a:close/>
                  <a:moveTo>
                    <a:pt x="64579" y="1647405"/>
                  </a:moveTo>
                  <a:cubicBezTo>
                    <a:pt x="64579" y="1694591"/>
                    <a:pt x="94506" y="1733571"/>
                    <a:pt x="130733" y="1733571"/>
                  </a:cubicBezTo>
                  <a:cubicBezTo>
                    <a:pt x="166960" y="1733571"/>
                    <a:pt x="196887" y="1694591"/>
                    <a:pt x="196887" y="1647405"/>
                  </a:cubicBezTo>
                  <a:cubicBezTo>
                    <a:pt x="196887" y="1600219"/>
                    <a:pt x="166960" y="1561239"/>
                    <a:pt x="130733" y="1561239"/>
                  </a:cubicBezTo>
                  <a:cubicBezTo>
                    <a:pt x="94506" y="1561239"/>
                    <a:pt x="64579" y="1600219"/>
                    <a:pt x="64579" y="1647405"/>
                  </a:cubicBezTo>
                  <a:close/>
                  <a:moveTo>
                    <a:pt x="155935" y="4343352"/>
                  </a:moveTo>
                  <a:lnTo>
                    <a:pt x="108682" y="4343352"/>
                  </a:lnTo>
                  <a:lnTo>
                    <a:pt x="108682" y="4430983"/>
                  </a:lnTo>
                  <a:lnTo>
                    <a:pt x="0" y="4430983"/>
                  </a:lnTo>
                  <a:lnTo>
                    <a:pt x="0" y="4469083"/>
                  </a:lnTo>
                  <a:lnTo>
                    <a:pt x="107107" y="4469083"/>
                  </a:lnTo>
                  <a:lnTo>
                    <a:pt x="107107" y="4555443"/>
                  </a:lnTo>
                  <a:lnTo>
                    <a:pt x="154360" y="4555443"/>
                  </a:lnTo>
                  <a:lnTo>
                    <a:pt x="154360" y="4467813"/>
                  </a:lnTo>
                  <a:lnTo>
                    <a:pt x="263041" y="4467813"/>
                  </a:lnTo>
                  <a:lnTo>
                    <a:pt x="263041" y="4429713"/>
                  </a:lnTo>
                  <a:lnTo>
                    <a:pt x="155935" y="4429713"/>
                  </a:lnTo>
                  <a:lnTo>
                    <a:pt x="155935" y="4343352"/>
                  </a:lnTo>
                  <a:close/>
                  <a:moveTo>
                    <a:pt x="58279" y="315941"/>
                  </a:moveTo>
                  <a:lnTo>
                    <a:pt x="135458" y="215414"/>
                  </a:lnTo>
                  <a:lnTo>
                    <a:pt x="212638" y="315941"/>
                  </a:lnTo>
                  <a:lnTo>
                    <a:pt x="244140" y="272858"/>
                  </a:lnTo>
                  <a:lnTo>
                    <a:pt x="168535" y="172331"/>
                  </a:lnTo>
                  <a:lnTo>
                    <a:pt x="244140" y="71805"/>
                  </a:lnTo>
                  <a:lnTo>
                    <a:pt x="211063" y="28722"/>
                  </a:lnTo>
                  <a:lnTo>
                    <a:pt x="135458" y="129248"/>
                  </a:lnTo>
                  <a:lnTo>
                    <a:pt x="59854" y="28722"/>
                  </a:lnTo>
                  <a:lnTo>
                    <a:pt x="26777" y="71805"/>
                  </a:lnTo>
                  <a:lnTo>
                    <a:pt x="102381" y="170280"/>
                  </a:lnTo>
                  <a:lnTo>
                    <a:pt x="25202" y="272858"/>
                  </a:lnTo>
                  <a:lnTo>
                    <a:pt x="58279" y="315941"/>
                  </a:lnTo>
                  <a:close/>
                  <a:moveTo>
                    <a:pt x="3561839" y="4450032"/>
                  </a:moveTo>
                  <a:cubicBezTo>
                    <a:pt x="3561839" y="4500832"/>
                    <a:pt x="3521199" y="4541473"/>
                    <a:pt x="3470399" y="4541473"/>
                  </a:cubicBezTo>
                  <a:cubicBezTo>
                    <a:pt x="3419599" y="4541473"/>
                    <a:pt x="3378959" y="4500832"/>
                    <a:pt x="3378959" y="4450032"/>
                  </a:cubicBezTo>
                  <a:cubicBezTo>
                    <a:pt x="3378959" y="4399232"/>
                    <a:pt x="3419599" y="4358593"/>
                    <a:pt x="3470399" y="4358593"/>
                  </a:cubicBezTo>
                  <a:cubicBezTo>
                    <a:pt x="3521199" y="4358593"/>
                    <a:pt x="3561839" y="4399232"/>
                    <a:pt x="3561839" y="4450032"/>
                  </a:cubicBezTo>
                  <a:close/>
                  <a:moveTo>
                    <a:pt x="3523739" y="4450032"/>
                  </a:moveTo>
                  <a:cubicBezTo>
                    <a:pt x="3523739" y="4420823"/>
                    <a:pt x="3499609" y="4396693"/>
                    <a:pt x="3470399" y="4396693"/>
                  </a:cubicBezTo>
                  <a:cubicBezTo>
                    <a:pt x="3441189" y="4396693"/>
                    <a:pt x="3417059" y="4420823"/>
                    <a:pt x="3417059" y="4450032"/>
                  </a:cubicBezTo>
                  <a:cubicBezTo>
                    <a:pt x="3417059" y="4479243"/>
                    <a:pt x="3441189" y="4503373"/>
                    <a:pt x="3470399" y="4503373"/>
                  </a:cubicBezTo>
                  <a:cubicBezTo>
                    <a:pt x="3499609" y="4503373"/>
                    <a:pt x="3523739" y="4479243"/>
                    <a:pt x="3523739" y="4450032"/>
                  </a:cubicBezTo>
                  <a:close/>
                  <a:moveTo>
                    <a:pt x="2474479" y="2980921"/>
                  </a:moveTo>
                  <a:lnTo>
                    <a:pt x="2397299" y="3081448"/>
                  </a:lnTo>
                  <a:lnTo>
                    <a:pt x="2321694" y="2980921"/>
                  </a:lnTo>
                  <a:lnTo>
                    <a:pt x="2288617" y="3024004"/>
                  </a:lnTo>
                  <a:lnTo>
                    <a:pt x="2365797" y="3124530"/>
                  </a:lnTo>
                  <a:lnTo>
                    <a:pt x="2288617" y="3225057"/>
                  </a:lnTo>
                  <a:lnTo>
                    <a:pt x="2321694" y="3268140"/>
                  </a:lnTo>
                  <a:lnTo>
                    <a:pt x="2397299" y="3167613"/>
                  </a:lnTo>
                  <a:lnTo>
                    <a:pt x="2474479" y="3268140"/>
                  </a:lnTo>
                  <a:lnTo>
                    <a:pt x="2507556" y="3225057"/>
                  </a:lnTo>
                  <a:lnTo>
                    <a:pt x="2430376" y="3124530"/>
                  </a:lnTo>
                  <a:lnTo>
                    <a:pt x="2507555" y="3024004"/>
                  </a:lnTo>
                  <a:lnTo>
                    <a:pt x="2474479" y="2980921"/>
                  </a:lnTo>
                  <a:close/>
                  <a:moveTo>
                    <a:pt x="2422500" y="0"/>
                  </a:moveTo>
                  <a:lnTo>
                    <a:pt x="2375247" y="0"/>
                  </a:lnTo>
                  <a:lnTo>
                    <a:pt x="2375247" y="141558"/>
                  </a:lnTo>
                  <a:lnTo>
                    <a:pt x="2268141" y="141558"/>
                  </a:lnTo>
                  <a:lnTo>
                    <a:pt x="2268141" y="203105"/>
                  </a:lnTo>
                  <a:lnTo>
                    <a:pt x="2373672" y="203105"/>
                  </a:lnTo>
                  <a:lnTo>
                    <a:pt x="2373672" y="342611"/>
                  </a:lnTo>
                  <a:lnTo>
                    <a:pt x="2420925" y="342611"/>
                  </a:lnTo>
                  <a:lnTo>
                    <a:pt x="2420925" y="201053"/>
                  </a:lnTo>
                  <a:lnTo>
                    <a:pt x="2531182" y="201053"/>
                  </a:lnTo>
                  <a:lnTo>
                    <a:pt x="2531182" y="139506"/>
                  </a:lnTo>
                  <a:lnTo>
                    <a:pt x="2422500" y="139506"/>
                  </a:lnTo>
                  <a:lnTo>
                    <a:pt x="2422500" y="0"/>
                  </a:lnTo>
                  <a:close/>
                  <a:moveTo>
                    <a:pt x="1378210" y="3124530"/>
                  </a:moveTo>
                  <a:cubicBezTo>
                    <a:pt x="1378210" y="3206593"/>
                    <a:pt x="1327807" y="3272243"/>
                    <a:pt x="1264803" y="3272243"/>
                  </a:cubicBezTo>
                  <a:cubicBezTo>
                    <a:pt x="1201799" y="3272243"/>
                    <a:pt x="1151396" y="3206593"/>
                    <a:pt x="1151396" y="3124530"/>
                  </a:cubicBezTo>
                  <a:cubicBezTo>
                    <a:pt x="1151396" y="3042468"/>
                    <a:pt x="1201799" y="2976818"/>
                    <a:pt x="1264803" y="2976818"/>
                  </a:cubicBezTo>
                  <a:cubicBezTo>
                    <a:pt x="1327807" y="2976818"/>
                    <a:pt x="1378210" y="3042468"/>
                    <a:pt x="1378210" y="3124530"/>
                  </a:cubicBezTo>
                  <a:close/>
                  <a:moveTo>
                    <a:pt x="1330957" y="3124530"/>
                  </a:moveTo>
                  <a:cubicBezTo>
                    <a:pt x="1330957" y="3077344"/>
                    <a:pt x="1301031" y="3038365"/>
                    <a:pt x="1264803" y="3038365"/>
                  </a:cubicBezTo>
                  <a:cubicBezTo>
                    <a:pt x="1228576" y="3038365"/>
                    <a:pt x="1198649" y="3077344"/>
                    <a:pt x="1198649" y="3124530"/>
                  </a:cubicBezTo>
                  <a:cubicBezTo>
                    <a:pt x="1198649" y="3171716"/>
                    <a:pt x="1228576" y="3210696"/>
                    <a:pt x="1264803" y="3210696"/>
                  </a:cubicBezTo>
                  <a:cubicBezTo>
                    <a:pt x="1301031" y="3210696"/>
                    <a:pt x="1330957" y="3171716"/>
                    <a:pt x="1330957" y="3124530"/>
                  </a:cubicBezTo>
                  <a:close/>
                  <a:moveTo>
                    <a:pt x="1381361" y="172331"/>
                  </a:moveTo>
                  <a:cubicBezTo>
                    <a:pt x="1381361" y="254394"/>
                    <a:pt x="1330957" y="320044"/>
                    <a:pt x="1267954" y="320044"/>
                  </a:cubicBezTo>
                  <a:cubicBezTo>
                    <a:pt x="1204950" y="320044"/>
                    <a:pt x="1154547" y="254394"/>
                    <a:pt x="1154547" y="172331"/>
                  </a:cubicBezTo>
                  <a:cubicBezTo>
                    <a:pt x="1154547" y="90269"/>
                    <a:pt x="1206525" y="24619"/>
                    <a:pt x="1267954" y="24619"/>
                  </a:cubicBezTo>
                  <a:cubicBezTo>
                    <a:pt x="1330957" y="24619"/>
                    <a:pt x="1381361" y="90269"/>
                    <a:pt x="1381361" y="172331"/>
                  </a:cubicBezTo>
                  <a:close/>
                  <a:moveTo>
                    <a:pt x="1334108" y="172331"/>
                  </a:moveTo>
                  <a:cubicBezTo>
                    <a:pt x="1334108" y="125145"/>
                    <a:pt x="1304181" y="86166"/>
                    <a:pt x="1267954" y="86166"/>
                  </a:cubicBezTo>
                  <a:cubicBezTo>
                    <a:pt x="1231726" y="86166"/>
                    <a:pt x="1201800" y="125145"/>
                    <a:pt x="1201800" y="172331"/>
                  </a:cubicBezTo>
                  <a:cubicBezTo>
                    <a:pt x="1201800" y="219517"/>
                    <a:pt x="1231726" y="258497"/>
                    <a:pt x="1267954" y="258497"/>
                  </a:cubicBezTo>
                  <a:cubicBezTo>
                    <a:pt x="1304181" y="258497"/>
                    <a:pt x="1334108" y="219517"/>
                    <a:pt x="1334108" y="172331"/>
                  </a:cubicBezTo>
                  <a:close/>
                  <a:moveTo>
                    <a:pt x="1341983" y="4359862"/>
                  </a:moveTo>
                  <a:lnTo>
                    <a:pt x="1266379" y="4422093"/>
                  </a:lnTo>
                  <a:lnTo>
                    <a:pt x="1189199" y="4359862"/>
                  </a:lnTo>
                  <a:lnTo>
                    <a:pt x="1156122" y="4386532"/>
                  </a:lnTo>
                  <a:lnTo>
                    <a:pt x="1233302" y="4448762"/>
                  </a:lnTo>
                  <a:lnTo>
                    <a:pt x="1156122" y="4510993"/>
                  </a:lnTo>
                  <a:lnTo>
                    <a:pt x="1189199" y="4537662"/>
                  </a:lnTo>
                  <a:lnTo>
                    <a:pt x="1266379" y="4475432"/>
                  </a:lnTo>
                  <a:lnTo>
                    <a:pt x="1341983" y="4537662"/>
                  </a:lnTo>
                  <a:lnTo>
                    <a:pt x="1375060" y="4510993"/>
                  </a:lnTo>
                  <a:lnTo>
                    <a:pt x="1297880" y="4448762"/>
                  </a:lnTo>
                  <a:lnTo>
                    <a:pt x="1375060" y="4386532"/>
                  </a:lnTo>
                  <a:lnTo>
                    <a:pt x="1341983" y="4359862"/>
                  </a:lnTo>
                  <a:close/>
                </a:path>
              </a:pathLst>
            </a:custGeom>
            <a:solidFill>
              <a:srgbClr val="100F0D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H="1">
            <a:off x="744358" y="731520"/>
            <a:ext cx="2979281" cy="585216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3911769" y="769620"/>
            <a:ext cx="5110311" cy="756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940"/>
              </a:lnSpc>
            </a:pPr>
            <a:r>
              <a:rPr lang="pl-PL" sz="5400" dirty="0" err="1" smtClean="0">
                <a:solidFill>
                  <a:srgbClr val="100F0D"/>
                </a:solidFill>
                <a:latin typeface="Georgia Pro" pitchFamily="18" charset="0"/>
              </a:rPr>
              <a:t>Conclusions</a:t>
            </a:r>
            <a:r>
              <a:rPr lang="pl-PL" sz="5400" dirty="0" smtClean="0">
                <a:solidFill>
                  <a:srgbClr val="100F0D"/>
                </a:solidFill>
                <a:latin typeface="Georgia Pro" pitchFamily="18" charset="0"/>
              </a:rPr>
              <a:t> 1/2</a:t>
            </a:r>
            <a:endParaRPr lang="en-US" sz="5400" dirty="0">
              <a:solidFill>
                <a:srgbClr val="100F0D"/>
              </a:solidFill>
              <a:latin typeface="Georgia Pro" pitchFamily="18" charset="0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3911769" y="1663754"/>
            <a:ext cx="4749462" cy="4391766"/>
            <a:chOff x="0" y="-9525"/>
            <a:chExt cx="4171360" cy="3307950"/>
          </a:xfrm>
        </p:grpSpPr>
        <p:sp>
          <p:nvSpPr>
            <p:cNvPr id="8" name="AutoShape 8"/>
            <p:cNvSpPr/>
            <p:nvPr/>
          </p:nvSpPr>
          <p:spPr>
            <a:xfrm>
              <a:off x="44468" y="344371"/>
              <a:ext cx="4126892" cy="24629"/>
            </a:xfrm>
            <a:prstGeom prst="rect">
              <a:avLst/>
            </a:prstGeom>
            <a:solidFill>
              <a:srgbClr val="BAE0FF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9525"/>
              <a:ext cx="4126892" cy="2414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20"/>
                </a:lnSpc>
              </a:pPr>
              <a:endParaRPr lang="en-US" sz="2100" spc="63" dirty="0">
                <a:solidFill>
                  <a:srgbClr val="100F0D"/>
                </a:solidFill>
                <a:latin typeface="Georgia Pro" pitchFamily="18" charset="0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516557"/>
              <a:ext cx="4126892" cy="278186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342900" indent="-342900">
                <a:lnSpc>
                  <a:spcPts val="1820"/>
                </a:lnSpc>
                <a:buAutoNum type="arabicParenR"/>
              </a:pPr>
              <a:r>
                <a:rPr lang="en-US" dirty="0" smtClean="0">
                  <a:latin typeface="Georgia Pro" pitchFamily="18" charset="0"/>
                </a:rPr>
                <a:t>Measurement of DL is rare, theoretical analyses are preferred; </a:t>
              </a:r>
            </a:p>
            <a:p>
              <a:pPr marL="342900" indent="-342900">
                <a:lnSpc>
                  <a:spcPts val="1820"/>
                </a:lnSpc>
                <a:buAutoNum type="arabicParenR"/>
              </a:pPr>
              <a:endParaRPr lang="en-US" dirty="0" smtClean="0">
                <a:latin typeface="Georgia Pro" pitchFamily="18" charset="0"/>
              </a:endParaRPr>
            </a:p>
            <a:p>
              <a:pPr marL="342900" indent="-342900">
                <a:lnSpc>
                  <a:spcPts val="1820"/>
                </a:lnSpc>
                <a:buAutoNum type="arabicParenR"/>
              </a:pPr>
              <a:r>
                <a:rPr lang="en-US" dirty="0" smtClean="0">
                  <a:latin typeface="Georgia Pro" pitchFamily="18" charset="0"/>
                </a:rPr>
                <a:t>Dominated by quantitative techniques and tools mostly lacking theoretical frameworks and psychometric properties, based on a range of inconsistent indicators; </a:t>
              </a:r>
            </a:p>
            <a:p>
              <a:pPr marL="342900" indent="-342900">
                <a:lnSpc>
                  <a:spcPts val="1820"/>
                </a:lnSpc>
                <a:buAutoNum type="arabicParenR"/>
              </a:pPr>
              <a:endParaRPr lang="en-US" dirty="0" smtClean="0">
                <a:latin typeface="Georgia Pro" pitchFamily="18" charset="0"/>
              </a:endParaRPr>
            </a:p>
            <a:p>
              <a:pPr marL="342900" indent="-342900">
                <a:lnSpc>
                  <a:spcPts val="1820"/>
                </a:lnSpc>
                <a:buAutoNum type="arabicParenR"/>
              </a:pPr>
              <a:r>
                <a:rPr lang="en-US" dirty="0" smtClean="0">
                  <a:latin typeface="Georgia Pro" pitchFamily="18" charset="0"/>
                </a:rPr>
                <a:t>Occasionally </a:t>
              </a:r>
              <a:r>
                <a:rPr lang="en-US" dirty="0" err="1" smtClean="0">
                  <a:latin typeface="Georgia Pro" pitchFamily="18" charset="0"/>
                </a:rPr>
                <a:t>DigCompEdu</a:t>
              </a:r>
              <a:r>
                <a:rPr lang="en-US" dirty="0" smtClean="0">
                  <a:latin typeface="Georgia Pro" pitchFamily="18" charset="0"/>
                </a:rPr>
                <a:t>, TPACK, </a:t>
              </a:r>
              <a:r>
                <a:rPr lang="en-US" dirty="0" err="1" smtClean="0">
                  <a:latin typeface="Georgia Pro" pitchFamily="18" charset="0"/>
                </a:rPr>
                <a:t>Eurostat</a:t>
              </a:r>
              <a:r>
                <a:rPr lang="en-US" dirty="0" smtClean="0">
                  <a:latin typeface="Georgia Pro" pitchFamily="18" charset="0"/>
                </a:rPr>
                <a:t> typologies are used for measurement; </a:t>
              </a:r>
            </a:p>
            <a:p>
              <a:pPr marL="342900" indent="-342900">
                <a:lnSpc>
                  <a:spcPts val="1820"/>
                </a:lnSpc>
                <a:buAutoNum type="arabicParenR"/>
              </a:pPr>
              <a:endParaRPr lang="en-US" dirty="0" smtClean="0">
                <a:latin typeface="Georgia Pro" pitchFamily="18" charset="0"/>
              </a:endParaRPr>
            </a:p>
            <a:p>
              <a:pPr marL="342900" indent="-342900">
                <a:lnSpc>
                  <a:spcPts val="1820"/>
                </a:lnSpc>
                <a:buAutoNum type="arabicParenR"/>
              </a:pPr>
              <a:endParaRPr lang="en-US" dirty="0" smtClean="0">
                <a:latin typeface="Georgia Pro" pitchFamily="18" charset="0"/>
              </a:endParaRPr>
            </a:p>
            <a:p>
              <a:pPr marL="342900" indent="-342900">
                <a:lnSpc>
                  <a:spcPts val="1820"/>
                </a:lnSpc>
                <a:buAutoNum type="arabicParenR"/>
              </a:pPr>
              <a:r>
                <a:rPr lang="en-US" dirty="0" smtClean="0">
                  <a:latin typeface="Georgia Pro" pitchFamily="18" charset="0"/>
                </a:rPr>
                <a:t>DL measurement is mostly based on students' self-declarations;</a:t>
              </a:r>
              <a:endParaRPr lang="en-US" spc="42" dirty="0">
                <a:solidFill>
                  <a:srgbClr val="100F0D"/>
                </a:solidFill>
                <a:latin typeface="Georgia Pro" pitchFamily="18" charset="0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8500733" y="6317678"/>
            <a:ext cx="521347" cy="266002"/>
            <a:chOff x="0" y="0"/>
            <a:chExt cx="695130" cy="354669"/>
          </a:xfrm>
        </p:grpSpPr>
        <p:grpSp>
          <p:nvGrpSpPr>
            <p:cNvPr id="12" name="Group 12"/>
            <p:cNvGrpSpPr/>
            <p:nvPr/>
          </p:nvGrpSpPr>
          <p:grpSpPr>
            <a:xfrm>
              <a:off x="7381" y="0"/>
              <a:ext cx="680369" cy="354669"/>
              <a:chOff x="0" y="0"/>
              <a:chExt cx="2121986" cy="110617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2123256" cy="1106170"/>
              </a:xfrm>
              <a:custGeom>
                <a:avLst/>
                <a:gdLst/>
                <a:ahLst/>
                <a:cxnLst/>
                <a:rect l="l" t="t" r="r" b="b"/>
                <a:pathLst>
                  <a:path w="2123256" h="1106170">
                    <a:moveTo>
                      <a:pt x="1569536" y="1106170"/>
                    </a:moveTo>
                    <a:lnTo>
                      <a:pt x="553720" y="1106170"/>
                    </a:lnTo>
                    <a:cubicBezTo>
                      <a:pt x="247650" y="1106170"/>
                      <a:pt x="0" y="858520"/>
                      <a:pt x="0" y="553720"/>
                    </a:cubicBezTo>
                    <a:cubicBezTo>
                      <a:pt x="0" y="247650"/>
                      <a:pt x="247650" y="0"/>
                      <a:pt x="553720" y="0"/>
                    </a:cubicBezTo>
                    <a:lnTo>
                      <a:pt x="1569536" y="0"/>
                    </a:lnTo>
                    <a:cubicBezTo>
                      <a:pt x="1875606" y="0"/>
                      <a:pt x="2123256" y="247650"/>
                      <a:pt x="2123256" y="553720"/>
                    </a:cubicBezTo>
                    <a:cubicBezTo>
                      <a:pt x="2121986" y="858520"/>
                      <a:pt x="1874336" y="1106170"/>
                      <a:pt x="1569536" y="1106170"/>
                    </a:cubicBezTo>
                    <a:close/>
                  </a:path>
                </a:pathLst>
              </a:custGeom>
              <a:solidFill>
                <a:srgbClr val="BAE0FF"/>
              </a:solidFill>
            </p:spPr>
          </p:sp>
        </p:grpSp>
        <p:grpSp>
          <p:nvGrpSpPr>
            <p:cNvPr id="14" name="Group 14"/>
            <p:cNvGrpSpPr/>
            <p:nvPr/>
          </p:nvGrpSpPr>
          <p:grpSpPr>
            <a:xfrm>
              <a:off x="0" y="0"/>
              <a:ext cx="695130" cy="354669"/>
              <a:chOff x="0" y="0"/>
              <a:chExt cx="2144216" cy="110617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2145487" cy="1107440"/>
              </a:xfrm>
              <a:custGeom>
                <a:avLst/>
                <a:gdLst/>
                <a:ahLst/>
                <a:cxnLst/>
                <a:rect l="l" t="t" r="r" b="b"/>
                <a:pathLst>
                  <a:path w="2145487" h="1107440">
                    <a:moveTo>
                      <a:pt x="1591766" y="45720"/>
                    </a:moveTo>
                    <a:cubicBezTo>
                      <a:pt x="1871166" y="45720"/>
                      <a:pt x="2098496" y="273050"/>
                      <a:pt x="2098496" y="552450"/>
                    </a:cubicBezTo>
                    <a:cubicBezTo>
                      <a:pt x="2098496" y="831850"/>
                      <a:pt x="1871166" y="1059180"/>
                      <a:pt x="1591766" y="1059180"/>
                    </a:cubicBezTo>
                    <a:lnTo>
                      <a:pt x="553720" y="1059180"/>
                    </a:lnTo>
                    <a:cubicBezTo>
                      <a:pt x="274320" y="1059180"/>
                      <a:pt x="46990" y="831850"/>
                      <a:pt x="46990" y="552450"/>
                    </a:cubicBezTo>
                    <a:cubicBezTo>
                      <a:pt x="46990" y="273050"/>
                      <a:pt x="274320" y="45720"/>
                      <a:pt x="553720" y="45720"/>
                    </a:cubicBezTo>
                    <a:lnTo>
                      <a:pt x="1591766" y="45720"/>
                    </a:lnTo>
                    <a:moveTo>
                      <a:pt x="1591766" y="0"/>
                    </a:moveTo>
                    <a:lnTo>
                      <a:pt x="553720" y="0"/>
                    </a:lnTo>
                    <a:cubicBezTo>
                      <a:pt x="247650" y="0"/>
                      <a:pt x="0" y="247650"/>
                      <a:pt x="0" y="553720"/>
                    </a:cubicBezTo>
                    <a:cubicBezTo>
                      <a:pt x="0" y="859790"/>
                      <a:pt x="247650" y="1107440"/>
                      <a:pt x="553720" y="1107440"/>
                    </a:cubicBezTo>
                    <a:lnTo>
                      <a:pt x="1591766" y="1107440"/>
                    </a:lnTo>
                    <a:cubicBezTo>
                      <a:pt x="1897836" y="1107440"/>
                      <a:pt x="2145486" y="859790"/>
                      <a:pt x="2145486" y="553720"/>
                    </a:cubicBezTo>
                    <a:cubicBezTo>
                      <a:pt x="2144216" y="247650"/>
                      <a:pt x="1896566" y="0"/>
                      <a:pt x="1591766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97386" y="107707"/>
              <a:ext cx="300357" cy="13925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28857" y="837492"/>
            <a:ext cx="2626362" cy="3301157"/>
            <a:chOff x="351790" y="351790"/>
            <a:chExt cx="2940050" cy="2954020"/>
          </a:xfrm>
        </p:grpSpPr>
        <p:sp>
          <p:nvSpPr>
            <p:cNvPr id="3" name="Freeform 3"/>
            <p:cNvSpPr/>
            <p:nvPr/>
          </p:nvSpPr>
          <p:spPr>
            <a:xfrm>
              <a:off x="372266" y="1851483"/>
              <a:ext cx="3541363" cy="3041780"/>
            </a:xfrm>
            <a:custGeom>
              <a:avLst/>
              <a:gdLst/>
              <a:ahLst/>
              <a:cxnLst/>
              <a:rect l="l" t="t" r="r" b="b"/>
              <a:pathLst>
                <a:path w="3541363" h="3041780">
                  <a:moveTo>
                    <a:pt x="226814" y="1624837"/>
                  </a:moveTo>
                  <a:cubicBezTo>
                    <a:pt x="226814" y="1706900"/>
                    <a:pt x="176411" y="1772550"/>
                    <a:pt x="113407" y="1772550"/>
                  </a:cubicBezTo>
                  <a:cubicBezTo>
                    <a:pt x="50403" y="1772550"/>
                    <a:pt x="0" y="1706900"/>
                    <a:pt x="0" y="1624837"/>
                  </a:cubicBezTo>
                  <a:cubicBezTo>
                    <a:pt x="0" y="1542775"/>
                    <a:pt x="50403" y="1477125"/>
                    <a:pt x="113407" y="1477125"/>
                  </a:cubicBezTo>
                  <a:cubicBezTo>
                    <a:pt x="176411" y="1477125"/>
                    <a:pt x="226814" y="1542775"/>
                    <a:pt x="226814" y="1624837"/>
                  </a:cubicBezTo>
                  <a:close/>
                  <a:moveTo>
                    <a:pt x="1244327" y="0"/>
                  </a:moveTo>
                  <a:cubicBezTo>
                    <a:pt x="1181324" y="0"/>
                    <a:pt x="1130920" y="65650"/>
                    <a:pt x="1130920" y="147712"/>
                  </a:cubicBezTo>
                  <a:cubicBezTo>
                    <a:pt x="1130920" y="229775"/>
                    <a:pt x="1181324" y="295425"/>
                    <a:pt x="1244327" y="295425"/>
                  </a:cubicBezTo>
                  <a:cubicBezTo>
                    <a:pt x="1307331" y="295425"/>
                    <a:pt x="1357734" y="229775"/>
                    <a:pt x="1357734" y="147712"/>
                  </a:cubicBezTo>
                  <a:cubicBezTo>
                    <a:pt x="1357734" y="65650"/>
                    <a:pt x="1307331" y="0"/>
                    <a:pt x="1244327" y="0"/>
                  </a:cubicBezTo>
                  <a:close/>
                  <a:moveTo>
                    <a:pt x="2378398" y="0"/>
                  </a:moveTo>
                  <a:cubicBezTo>
                    <a:pt x="2315394" y="0"/>
                    <a:pt x="2264991" y="65650"/>
                    <a:pt x="2264991" y="147712"/>
                  </a:cubicBezTo>
                  <a:cubicBezTo>
                    <a:pt x="2264991" y="229775"/>
                    <a:pt x="2315394" y="295425"/>
                    <a:pt x="2378398" y="295425"/>
                  </a:cubicBezTo>
                  <a:cubicBezTo>
                    <a:pt x="2441402" y="295425"/>
                    <a:pt x="2491805" y="229775"/>
                    <a:pt x="2491805" y="147712"/>
                  </a:cubicBezTo>
                  <a:cubicBezTo>
                    <a:pt x="2491805" y="65650"/>
                    <a:pt x="2439827" y="0"/>
                    <a:pt x="2378398" y="0"/>
                  </a:cubicBezTo>
                  <a:close/>
                  <a:moveTo>
                    <a:pt x="3449923" y="1477125"/>
                  </a:moveTo>
                  <a:cubicBezTo>
                    <a:pt x="3399123" y="1477125"/>
                    <a:pt x="3358483" y="1542775"/>
                    <a:pt x="3358483" y="1624837"/>
                  </a:cubicBezTo>
                  <a:cubicBezTo>
                    <a:pt x="3358483" y="1706900"/>
                    <a:pt x="3399123" y="1772550"/>
                    <a:pt x="3449923" y="1772550"/>
                  </a:cubicBezTo>
                  <a:cubicBezTo>
                    <a:pt x="3500723" y="1772550"/>
                    <a:pt x="3541363" y="1706900"/>
                    <a:pt x="3541363" y="1624837"/>
                  </a:cubicBezTo>
                  <a:cubicBezTo>
                    <a:pt x="3541363" y="1542775"/>
                    <a:pt x="3500723" y="1477125"/>
                    <a:pt x="3449923" y="1477125"/>
                  </a:cubicBezTo>
                  <a:close/>
                  <a:moveTo>
                    <a:pt x="2378398" y="2858900"/>
                  </a:moveTo>
                  <a:cubicBezTo>
                    <a:pt x="2315394" y="2858900"/>
                    <a:pt x="2264991" y="2899539"/>
                    <a:pt x="2264991" y="2950339"/>
                  </a:cubicBezTo>
                  <a:cubicBezTo>
                    <a:pt x="2264991" y="3001139"/>
                    <a:pt x="2315394" y="3041780"/>
                    <a:pt x="2378398" y="3041780"/>
                  </a:cubicBezTo>
                  <a:cubicBezTo>
                    <a:pt x="2441402" y="3041780"/>
                    <a:pt x="2491805" y="3001139"/>
                    <a:pt x="2491805" y="2950339"/>
                  </a:cubicBezTo>
                  <a:cubicBezTo>
                    <a:pt x="2491805" y="2899539"/>
                    <a:pt x="2439827" y="2858900"/>
                    <a:pt x="2378398" y="2858900"/>
                  </a:cubicBezTo>
                  <a:close/>
                </a:path>
              </a:pathLst>
            </a:custGeom>
            <a:solidFill>
              <a:srgbClr val="BAE0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351790" y="351790"/>
              <a:ext cx="3561839" cy="4555443"/>
            </a:xfrm>
            <a:custGeom>
              <a:avLst/>
              <a:gdLst/>
              <a:ahLst/>
              <a:cxnLst/>
              <a:rect l="l" t="t" r="r" b="b"/>
              <a:pathLst>
                <a:path w="3561839" h="4555443">
                  <a:moveTo>
                    <a:pt x="3559299" y="1546878"/>
                  </a:moveTo>
                  <a:lnTo>
                    <a:pt x="3497069" y="1647405"/>
                  </a:lnTo>
                  <a:lnTo>
                    <a:pt x="3559299" y="1747932"/>
                  </a:lnTo>
                  <a:lnTo>
                    <a:pt x="3532629" y="1791014"/>
                  </a:lnTo>
                  <a:lnTo>
                    <a:pt x="3470399" y="1690488"/>
                  </a:lnTo>
                  <a:lnTo>
                    <a:pt x="3409439" y="1791014"/>
                  </a:lnTo>
                  <a:lnTo>
                    <a:pt x="3382769" y="1747932"/>
                  </a:lnTo>
                  <a:lnTo>
                    <a:pt x="3444999" y="1647405"/>
                  </a:lnTo>
                  <a:lnTo>
                    <a:pt x="3382769" y="1546878"/>
                  </a:lnTo>
                  <a:lnTo>
                    <a:pt x="3409439" y="1503796"/>
                  </a:lnTo>
                  <a:lnTo>
                    <a:pt x="3470399" y="1604322"/>
                  </a:lnTo>
                  <a:lnTo>
                    <a:pt x="3532629" y="1503796"/>
                  </a:lnTo>
                  <a:lnTo>
                    <a:pt x="3559299" y="1546878"/>
                  </a:lnTo>
                  <a:close/>
                  <a:moveTo>
                    <a:pt x="3376419" y="172331"/>
                  </a:moveTo>
                  <a:cubicBezTo>
                    <a:pt x="3376419" y="90269"/>
                    <a:pt x="3417059" y="24619"/>
                    <a:pt x="3467859" y="24619"/>
                  </a:cubicBezTo>
                  <a:cubicBezTo>
                    <a:pt x="3518659" y="24619"/>
                    <a:pt x="3559299" y="90269"/>
                    <a:pt x="3559299" y="172331"/>
                  </a:cubicBezTo>
                  <a:cubicBezTo>
                    <a:pt x="3559299" y="254394"/>
                    <a:pt x="3518659" y="320044"/>
                    <a:pt x="3467859" y="320044"/>
                  </a:cubicBezTo>
                  <a:cubicBezTo>
                    <a:pt x="3417059" y="320044"/>
                    <a:pt x="3376419" y="254394"/>
                    <a:pt x="3376419" y="172331"/>
                  </a:cubicBezTo>
                  <a:close/>
                  <a:moveTo>
                    <a:pt x="3414519" y="172331"/>
                  </a:moveTo>
                  <a:cubicBezTo>
                    <a:pt x="3414519" y="219517"/>
                    <a:pt x="3438649" y="258497"/>
                    <a:pt x="3467859" y="258497"/>
                  </a:cubicBezTo>
                  <a:cubicBezTo>
                    <a:pt x="3497069" y="258497"/>
                    <a:pt x="3521199" y="219517"/>
                    <a:pt x="3521199" y="172331"/>
                  </a:cubicBezTo>
                  <a:cubicBezTo>
                    <a:pt x="3521199" y="125145"/>
                    <a:pt x="3497069" y="86166"/>
                    <a:pt x="3467859" y="86166"/>
                  </a:cubicBezTo>
                  <a:cubicBezTo>
                    <a:pt x="3438649" y="86166"/>
                    <a:pt x="3414519" y="125145"/>
                    <a:pt x="3414519" y="172331"/>
                  </a:cubicBezTo>
                  <a:close/>
                  <a:moveTo>
                    <a:pt x="17326" y="1647405"/>
                  </a:moveTo>
                  <a:cubicBezTo>
                    <a:pt x="17326" y="1565343"/>
                    <a:pt x="67729" y="1499693"/>
                    <a:pt x="130733" y="1499693"/>
                  </a:cubicBezTo>
                  <a:cubicBezTo>
                    <a:pt x="193737" y="1499693"/>
                    <a:pt x="244140" y="1565343"/>
                    <a:pt x="244140" y="1647405"/>
                  </a:cubicBezTo>
                  <a:cubicBezTo>
                    <a:pt x="244140" y="1729468"/>
                    <a:pt x="193737" y="1795118"/>
                    <a:pt x="130733" y="1795118"/>
                  </a:cubicBezTo>
                  <a:cubicBezTo>
                    <a:pt x="67729" y="1795118"/>
                    <a:pt x="17326" y="1729468"/>
                    <a:pt x="17326" y="1647405"/>
                  </a:cubicBezTo>
                  <a:close/>
                  <a:moveTo>
                    <a:pt x="64579" y="1647405"/>
                  </a:moveTo>
                  <a:cubicBezTo>
                    <a:pt x="64579" y="1694591"/>
                    <a:pt x="94506" y="1733571"/>
                    <a:pt x="130733" y="1733571"/>
                  </a:cubicBezTo>
                  <a:cubicBezTo>
                    <a:pt x="166960" y="1733571"/>
                    <a:pt x="196887" y="1694591"/>
                    <a:pt x="196887" y="1647405"/>
                  </a:cubicBezTo>
                  <a:cubicBezTo>
                    <a:pt x="196887" y="1600219"/>
                    <a:pt x="166960" y="1561239"/>
                    <a:pt x="130733" y="1561239"/>
                  </a:cubicBezTo>
                  <a:cubicBezTo>
                    <a:pt x="94506" y="1561239"/>
                    <a:pt x="64579" y="1600219"/>
                    <a:pt x="64579" y="1647405"/>
                  </a:cubicBezTo>
                  <a:close/>
                  <a:moveTo>
                    <a:pt x="155935" y="4343352"/>
                  </a:moveTo>
                  <a:lnTo>
                    <a:pt x="108682" y="4343352"/>
                  </a:lnTo>
                  <a:lnTo>
                    <a:pt x="108682" y="4430983"/>
                  </a:lnTo>
                  <a:lnTo>
                    <a:pt x="0" y="4430983"/>
                  </a:lnTo>
                  <a:lnTo>
                    <a:pt x="0" y="4469083"/>
                  </a:lnTo>
                  <a:lnTo>
                    <a:pt x="107107" y="4469083"/>
                  </a:lnTo>
                  <a:lnTo>
                    <a:pt x="107107" y="4555443"/>
                  </a:lnTo>
                  <a:lnTo>
                    <a:pt x="154360" y="4555443"/>
                  </a:lnTo>
                  <a:lnTo>
                    <a:pt x="154360" y="4467813"/>
                  </a:lnTo>
                  <a:lnTo>
                    <a:pt x="263041" y="4467813"/>
                  </a:lnTo>
                  <a:lnTo>
                    <a:pt x="263041" y="4429713"/>
                  </a:lnTo>
                  <a:lnTo>
                    <a:pt x="155935" y="4429713"/>
                  </a:lnTo>
                  <a:lnTo>
                    <a:pt x="155935" y="4343352"/>
                  </a:lnTo>
                  <a:close/>
                  <a:moveTo>
                    <a:pt x="58279" y="315941"/>
                  </a:moveTo>
                  <a:lnTo>
                    <a:pt x="135458" y="215414"/>
                  </a:lnTo>
                  <a:lnTo>
                    <a:pt x="212638" y="315941"/>
                  </a:lnTo>
                  <a:lnTo>
                    <a:pt x="244140" y="272858"/>
                  </a:lnTo>
                  <a:lnTo>
                    <a:pt x="168535" y="172331"/>
                  </a:lnTo>
                  <a:lnTo>
                    <a:pt x="244140" y="71805"/>
                  </a:lnTo>
                  <a:lnTo>
                    <a:pt x="211063" y="28722"/>
                  </a:lnTo>
                  <a:lnTo>
                    <a:pt x="135458" y="129248"/>
                  </a:lnTo>
                  <a:lnTo>
                    <a:pt x="59854" y="28722"/>
                  </a:lnTo>
                  <a:lnTo>
                    <a:pt x="26777" y="71805"/>
                  </a:lnTo>
                  <a:lnTo>
                    <a:pt x="102381" y="170280"/>
                  </a:lnTo>
                  <a:lnTo>
                    <a:pt x="25202" y="272858"/>
                  </a:lnTo>
                  <a:lnTo>
                    <a:pt x="58279" y="315941"/>
                  </a:lnTo>
                  <a:close/>
                  <a:moveTo>
                    <a:pt x="3561839" y="4450032"/>
                  </a:moveTo>
                  <a:cubicBezTo>
                    <a:pt x="3561839" y="4500832"/>
                    <a:pt x="3521199" y="4541473"/>
                    <a:pt x="3470399" y="4541473"/>
                  </a:cubicBezTo>
                  <a:cubicBezTo>
                    <a:pt x="3419599" y="4541473"/>
                    <a:pt x="3378959" y="4500832"/>
                    <a:pt x="3378959" y="4450032"/>
                  </a:cubicBezTo>
                  <a:cubicBezTo>
                    <a:pt x="3378959" y="4399232"/>
                    <a:pt x="3419599" y="4358593"/>
                    <a:pt x="3470399" y="4358593"/>
                  </a:cubicBezTo>
                  <a:cubicBezTo>
                    <a:pt x="3521199" y="4358593"/>
                    <a:pt x="3561839" y="4399232"/>
                    <a:pt x="3561839" y="4450032"/>
                  </a:cubicBezTo>
                  <a:close/>
                  <a:moveTo>
                    <a:pt x="3523739" y="4450032"/>
                  </a:moveTo>
                  <a:cubicBezTo>
                    <a:pt x="3523739" y="4420823"/>
                    <a:pt x="3499609" y="4396693"/>
                    <a:pt x="3470399" y="4396693"/>
                  </a:cubicBezTo>
                  <a:cubicBezTo>
                    <a:pt x="3441189" y="4396693"/>
                    <a:pt x="3417059" y="4420823"/>
                    <a:pt x="3417059" y="4450032"/>
                  </a:cubicBezTo>
                  <a:cubicBezTo>
                    <a:pt x="3417059" y="4479243"/>
                    <a:pt x="3441189" y="4503373"/>
                    <a:pt x="3470399" y="4503373"/>
                  </a:cubicBezTo>
                  <a:cubicBezTo>
                    <a:pt x="3499609" y="4503373"/>
                    <a:pt x="3523739" y="4479243"/>
                    <a:pt x="3523739" y="4450032"/>
                  </a:cubicBezTo>
                  <a:close/>
                  <a:moveTo>
                    <a:pt x="2474479" y="2980921"/>
                  </a:moveTo>
                  <a:lnTo>
                    <a:pt x="2397299" y="3081448"/>
                  </a:lnTo>
                  <a:lnTo>
                    <a:pt x="2321694" y="2980921"/>
                  </a:lnTo>
                  <a:lnTo>
                    <a:pt x="2288617" y="3024004"/>
                  </a:lnTo>
                  <a:lnTo>
                    <a:pt x="2365797" y="3124530"/>
                  </a:lnTo>
                  <a:lnTo>
                    <a:pt x="2288617" y="3225057"/>
                  </a:lnTo>
                  <a:lnTo>
                    <a:pt x="2321694" y="3268140"/>
                  </a:lnTo>
                  <a:lnTo>
                    <a:pt x="2397299" y="3167613"/>
                  </a:lnTo>
                  <a:lnTo>
                    <a:pt x="2474479" y="3268140"/>
                  </a:lnTo>
                  <a:lnTo>
                    <a:pt x="2507556" y="3225057"/>
                  </a:lnTo>
                  <a:lnTo>
                    <a:pt x="2430376" y="3124530"/>
                  </a:lnTo>
                  <a:lnTo>
                    <a:pt x="2507555" y="3024004"/>
                  </a:lnTo>
                  <a:lnTo>
                    <a:pt x="2474479" y="2980921"/>
                  </a:lnTo>
                  <a:close/>
                  <a:moveTo>
                    <a:pt x="2422500" y="0"/>
                  </a:moveTo>
                  <a:lnTo>
                    <a:pt x="2375247" y="0"/>
                  </a:lnTo>
                  <a:lnTo>
                    <a:pt x="2375247" y="141558"/>
                  </a:lnTo>
                  <a:lnTo>
                    <a:pt x="2268141" y="141558"/>
                  </a:lnTo>
                  <a:lnTo>
                    <a:pt x="2268141" y="203105"/>
                  </a:lnTo>
                  <a:lnTo>
                    <a:pt x="2373672" y="203105"/>
                  </a:lnTo>
                  <a:lnTo>
                    <a:pt x="2373672" y="342611"/>
                  </a:lnTo>
                  <a:lnTo>
                    <a:pt x="2420925" y="342611"/>
                  </a:lnTo>
                  <a:lnTo>
                    <a:pt x="2420925" y="201053"/>
                  </a:lnTo>
                  <a:lnTo>
                    <a:pt x="2531182" y="201053"/>
                  </a:lnTo>
                  <a:lnTo>
                    <a:pt x="2531182" y="139506"/>
                  </a:lnTo>
                  <a:lnTo>
                    <a:pt x="2422500" y="139506"/>
                  </a:lnTo>
                  <a:lnTo>
                    <a:pt x="2422500" y="0"/>
                  </a:lnTo>
                  <a:close/>
                  <a:moveTo>
                    <a:pt x="1378210" y="3124530"/>
                  </a:moveTo>
                  <a:cubicBezTo>
                    <a:pt x="1378210" y="3206593"/>
                    <a:pt x="1327807" y="3272243"/>
                    <a:pt x="1264803" y="3272243"/>
                  </a:cubicBezTo>
                  <a:cubicBezTo>
                    <a:pt x="1201799" y="3272243"/>
                    <a:pt x="1151396" y="3206593"/>
                    <a:pt x="1151396" y="3124530"/>
                  </a:cubicBezTo>
                  <a:cubicBezTo>
                    <a:pt x="1151396" y="3042468"/>
                    <a:pt x="1201799" y="2976818"/>
                    <a:pt x="1264803" y="2976818"/>
                  </a:cubicBezTo>
                  <a:cubicBezTo>
                    <a:pt x="1327807" y="2976818"/>
                    <a:pt x="1378210" y="3042468"/>
                    <a:pt x="1378210" y="3124530"/>
                  </a:cubicBezTo>
                  <a:close/>
                  <a:moveTo>
                    <a:pt x="1330957" y="3124530"/>
                  </a:moveTo>
                  <a:cubicBezTo>
                    <a:pt x="1330957" y="3077344"/>
                    <a:pt x="1301031" y="3038365"/>
                    <a:pt x="1264803" y="3038365"/>
                  </a:cubicBezTo>
                  <a:cubicBezTo>
                    <a:pt x="1228576" y="3038365"/>
                    <a:pt x="1198649" y="3077344"/>
                    <a:pt x="1198649" y="3124530"/>
                  </a:cubicBezTo>
                  <a:cubicBezTo>
                    <a:pt x="1198649" y="3171716"/>
                    <a:pt x="1228576" y="3210696"/>
                    <a:pt x="1264803" y="3210696"/>
                  </a:cubicBezTo>
                  <a:cubicBezTo>
                    <a:pt x="1301031" y="3210696"/>
                    <a:pt x="1330957" y="3171716"/>
                    <a:pt x="1330957" y="3124530"/>
                  </a:cubicBezTo>
                  <a:close/>
                  <a:moveTo>
                    <a:pt x="1381361" y="172331"/>
                  </a:moveTo>
                  <a:cubicBezTo>
                    <a:pt x="1381361" y="254394"/>
                    <a:pt x="1330957" y="320044"/>
                    <a:pt x="1267954" y="320044"/>
                  </a:cubicBezTo>
                  <a:cubicBezTo>
                    <a:pt x="1204950" y="320044"/>
                    <a:pt x="1154547" y="254394"/>
                    <a:pt x="1154547" y="172331"/>
                  </a:cubicBezTo>
                  <a:cubicBezTo>
                    <a:pt x="1154547" y="90269"/>
                    <a:pt x="1206525" y="24619"/>
                    <a:pt x="1267954" y="24619"/>
                  </a:cubicBezTo>
                  <a:cubicBezTo>
                    <a:pt x="1330957" y="24619"/>
                    <a:pt x="1381361" y="90269"/>
                    <a:pt x="1381361" y="172331"/>
                  </a:cubicBezTo>
                  <a:close/>
                  <a:moveTo>
                    <a:pt x="1334108" y="172331"/>
                  </a:moveTo>
                  <a:cubicBezTo>
                    <a:pt x="1334108" y="125145"/>
                    <a:pt x="1304181" y="86166"/>
                    <a:pt x="1267954" y="86166"/>
                  </a:cubicBezTo>
                  <a:cubicBezTo>
                    <a:pt x="1231726" y="86166"/>
                    <a:pt x="1201800" y="125145"/>
                    <a:pt x="1201800" y="172331"/>
                  </a:cubicBezTo>
                  <a:cubicBezTo>
                    <a:pt x="1201800" y="219517"/>
                    <a:pt x="1231726" y="258497"/>
                    <a:pt x="1267954" y="258497"/>
                  </a:cubicBezTo>
                  <a:cubicBezTo>
                    <a:pt x="1304181" y="258497"/>
                    <a:pt x="1334108" y="219517"/>
                    <a:pt x="1334108" y="172331"/>
                  </a:cubicBezTo>
                  <a:close/>
                  <a:moveTo>
                    <a:pt x="1341983" y="4359862"/>
                  </a:moveTo>
                  <a:lnTo>
                    <a:pt x="1266379" y="4422093"/>
                  </a:lnTo>
                  <a:lnTo>
                    <a:pt x="1189199" y="4359862"/>
                  </a:lnTo>
                  <a:lnTo>
                    <a:pt x="1156122" y="4386532"/>
                  </a:lnTo>
                  <a:lnTo>
                    <a:pt x="1233302" y="4448762"/>
                  </a:lnTo>
                  <a:lnTo>
                    <a:pt x="1156122" y="4510993"/>
                  </a:lnTo>
                  <a:lnTo>
                    <a:pt x="1189199" y="4537662"/>
                  </a:lnTo>
                  <a:lnTo>
                    <a:pt x="1266379" y="4475432"/>
                  </a:lnTo>
                  <a:lnTo>
                    <a:pt x="1341983" y="4537662"/>
                  </a:lnTo>
                  <a:lnTo>
                    <a:pt x="1375060" y="4510993"/>
                  </a:lnTo>
                  <a:lnTo>
                    <a:pt x="1297880" y="4448762"/>
                  </a:lnTo>
                  <a:lnTo>
                    <a:pt x="1375060" y="4386532"/>
                  </a:lnTo>
                  <a:lnTo>
                    <a:pt x="1341983" y="4359862"/>
                  </a:lnTo>
                  <a:close/>
                </a:path>
              </a:pathLst>
            </a:custGeom>
            <a:solidFill>
              <a:srgbClr val="100F0D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H="1">
            <a:off x="744358" y="731520"/>
            <a:ext cx="2979281" cy="585216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3911769" y="769620"/>
            <a:ext cx="5110311" cy="756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940"/>
              </a:lnSpc>
            </a:pPr>
            <a:r>
              <a:rPr lang="pl-PL" sz="5400" dirty="0" err="1" smtClean="0">
                <a:solidFill>
                  <a:srgbClr val="100F0D"/>
                </a:solidFill>
                <a:latin typeface="Georgia Pro" pitchFamily="18" charset="0"/>
              </a:rPr>
              <a:t>Conclusions</a:t>
            </a:r>
            <a:r>
              <a:rPr lang="pl-PL" sz="5400" dirty="0" smtClean="0">
                <a:solidFill>
                  <a:srgbClr val="100F0D"/>
                </a:solidFill>
                <a:latin typeface="Georgia Pro" pitchFamily="18" charset="0"/>
              </a:rPr>
              <a:t> 2/</a:t>
            </a:r>
            <a:r>
              <a:rPr lang="pl-PL" sz="5400" dirty="0" err="1" smtClean="0">
                <a:solidFill>
                  <a:srgbClr val="100F0D"/>
                </a:solidFill>
                <a:latin typeface="Georgia Pro" pitchFamily="18" charset="0"/>
              </a:rPr>
              <a:t>2</a:t>
            </a:r>
            <a:endParaRPr lang="en-US" sz="5400" dirty="0">
              <a:solidFill>
                <a:srgbClr val="100F0D"/>
              </a:solidFill>
              <a:latin typeface="Georgia Pro" pitchFamily="18" charset="0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3911769" y="1663754"/>
            <a:ext cx="4749462" cy="5130431"/>
            <a:chOff x="0" y="-9525"/>
            <a:chExt cx="4171360" cy="3864324"/>
          </a:xfrm>
        </p:grpSpPr>
        <p:sp>
          <p:nvSpPr>
            <p:cNvPr id="8" name="AutoShape 8"/>
            <p:cNvSpPr/>
            <p:nvPr/>
          </p:nvSpPr>
          <p:spPr>
            <a:xfrm>
              <a:off x="44468" y="344371"/>
              <a:ext cx="4126892" cy="24629"/>
            </a:xfrm>
            <a:prstGeom prst="rect">
              <a:avLst/>
            </a:prstGeom>
            <a:solidFill>
              <a:srgbClr val="BAE0FF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9525"/>
              <a:ext cx="4126892" cy="2414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20"/>
                </a:lnSpc>
              </a:pPr>
              <a:endParaRPr lang="en-US" sz="2100" spc="63" dirty="0">
                <a:solidFill>
                  <a:srgbClr val="100F0D"/>
                </a:solidFill>
                <a:latin typeface="Georgia Pro" pitchFamily="18" charset="0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516557"/>
              <a:ext cx="4126892" cy="333824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dirty="0" smtClean="0">
                  <a:latin typeface="Georgia Pro" pitchFamily="18" charset="0"/>
                </a:rPr>
                <a:t>5) Studies are conducted in different </a:t>
              </a:r>
              <a:r>
                <a:rPr lang="en-US" dirty="0" err="1" smtClean="0">
                  <a:latin typeface="Georgia Pro" pitchFamily="18" charset="0"/>
                </a:rPr>
                <a:t>centres</a:t>
              </a:r>
              <a:r>
                <a:rPr lang="en-US" dirty="0" smtClean="0">
                  <a:latin typeface="Georgia Pro" pitchFamily="18" charset="0"/>
                </a:rPr>
                <a:t> without representative samples - usually small samples; </a:t>
              </a:r>
            </a:p>
            <a:p>
              <a:endParaRPr lang="en-US" dirty="0" smtClean="0">
                <a:latin typeface="Georgia Pro" pitchFamily="18" charset="0"/>
              </a:endParaRPr>
            </a:p>
            <a:p>
              <a:r>
                <a:rPr lang="en-US" dirty="0" smtClean="0">
                  <a:latin typeface="Georgia Pro" pitchFamily="18" charset="0"/>
                </a:rPr>
                <a:t>6) DL level is most often described as average or good; </a:t>
              </a:r>
            </a:p>
            <a:p>
              <a:endParaRPr lang="en-US" dirty="0" smtClean="0">
                <a:latin typeface="Georgia Pro" pitchFamily="18" charset="0"/>
              </a:endParaRPr>
            </a:p>
            <a:p>
              <a:r>
                <a:rPr lang="en-US" dirty="0" smtClean="0">
                  <a:latin typeface="Georgia Pro" pitchFamily="18" charset="0"/>
                </a:rPr>
                <a:t>7) Pedagogical students prefer typical information society software and services; </a:t>
              </a:r>
            </a:p>
            <a:p>
              <a:endParaRPr lang="en-US" dirty="0" smtClean="0">
                <a:latin typeface="Georgia Pro" pitchFamily="18" charset="0"/>
              </a:endParaRPr>
            </a:p>
            <a:p>
              <a:r>
                <a:rPr lang="en-US" dirty="0" smtClean="0">
                  <a:latin typeface="Georgia Pro" pitchFamily="18" charset="0"/>
                </a:rPr>
                <a:t>8) Attitude towards new media in education is diverse in this group; </a:t>
              </a:r>
            </a:p>
            <a:p>
              <a:endParaRPr lang="en-US" dirty="0" smtClean="0">
                <a:latin typeface="Georgia Pro" pitchFamily="18" charset="0"/>
              </a:endParaRPr>
            </a:p>
            <a:p>
              <a:r>
                <a:rPr lang="en-US" dirty="0" smtClean="0">
                  <a:latin typeface="Georgia Pro" pitchFamily="18" charset="0"/>
                </a:rPr>
                <a:t>9) There is a need to develop new standardized research tools measuring DL that compensate the Dunning-Kruger effect.</a:t>
              </a:r>
              <a:endParaRPr lang="pl-PL" dirty="0">
                <a:latin typeface="Georgia Pro" pitchFamily="18" charset="0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8500733" y="6317678"/>
            <a:ext cx="521347" cy="266002"/>
            <a:chOff x="0" y="0"/>
            <a:chExt cx="695130" cy="354669"/>
          </a:xfrm>
        </p:grpSpPr>
        <p:grpSp>
          <p:nvGrpSpPr>
            <p:cNvPr id="12" name="Group 12"/>
            <p:cNvGrpSpPr/>
            <p:nvPr/>
          </p:nvGrpSpPr>
          <p:grpSpPr>
            <a:xfrm>
              <a:off x="7381" y="0"/>
              <a:ext cx="680369" cy="354669"/>
              <a:chOff x="0" y="0"/>
              <a:chExt cx="2121986" cy="110617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2123256" cy="1106170"/>
              </a:xfrm>
              <a:custGeom>
                <a:avLst/>
                <a:gdLst/>
                <a:ahLst/>
                <a:cxnLst/>
                <a:rect l="l" t="t" r="r" b="b"/>
                <a:pathLst>
                  <a:path w="2123256" h="1106170">
                    <a:moveTo>
                      <a:pt x="1569536" y="1106170"/>
                    </a:moveTo>
                    <a:lnTo>
                      <a:pt x="553720" y="1106170"/>
                    </a:lnTo>
                    <a:cubicBezTo>
                      <a:pt x="247650" y="1106170"/>
                      <a:pt x="0" y="858520"/>
                      <a:pt x="0" y="553720"/>
                    </a:cubicBezTo>
                    <a:cubicBezTo>
                      <a:pt x="0" y="247650"/>
                      <a:pt x="247650" y="0"/>
                      <a:pt x="553720" y="0"/>
                    </a:cubicBezTo>
                    <a:lnTo>
                      <a:pt x="1569536" y="0"/>
                    </a:lnTo>
                    <a:cubicBezTo>
                      <a:pt x="1875606" y="0"/>
                      <a:pt x="2123256" y="247650"/>
                      <a:pt x="2123256" y="553720"/>
                    </a:cubicBezTo>
                    <a:cubicBezTo>
                      <a:pt x="2121986" y="858520"/>
                      <a:pt x="1874336" y="1106170"/>
                      <a:pt x="1569536" y="1106170"/>
                    </a:cubicBezTo>
                    <a:close/>
                  </a:path>
                </a:pathLst>
              </a:custGeom>
              <a:solidFill>
                <a:srgbClr val="BAE0FF"/>
              </a:solidFill>
            </p:spPr>
          </p:sp>
        </p:grpSp>
        <p:grpSp>
          <p:nvGrpSpPr>
            <p:cNvPr id="14" name="Group 14"/>
            <p:cNvGrpSpPr/>
            <p:nvPr/>
          </p:nvGrpSpPr>
          <p:grpSpPr>
            <a:xfrm>
              <a:off x="0" y="0"/>
              <a:ext cx="695130" cy="354669"/>
              <a:chOff x="0" y="0"/>
              <a:chExt cx="2144216" cy="110617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2145487" cy="1107440"/>
              </a:xfrm>
              <a:custGeom>
                <a:avLst/>
                <a:gdLst/>
                <a:ahLst/>
                <a:cxnLst/>
                <a:rect l="l" t="t" r="r" b="b"/>
                <a:pathLst>
                  <a:path w="2145487" h="1107440">
                    <a:moveTo>
                      <a:pt x="1591766" y="45720"/>
                    </a:moveTo>
                    <a:cubicBezTo>
                      <a:pt x="1871166" y="45720"/>
                      <a:pt x="2098496" y="273050"/>
                      <a:pt x="2098496" y="552450"/>
                    </a:cubicBezTo>
                    <a:cubicBezTo>
                      <a:pt x="2098496" y="831850"/>
                      <a:pt x="1871166" y="1059180"/>
                      <a:pt x="1591766" y="1059180"/>
                    </a:cubicBezTo>
                    <a:lnTo>
                      <a:pt x="553720" y="1059180"/>
                    </a:lnTo>
                    <a:cubicBezTo>
                      <a:pt x="274320" y="1059180"/>
                      <a:pt x="46990" y="831850"/>
                      <a:pt x="46990" y="552450"/>
                    </a:cubicBezTo>
                    <a:cubicBezTo>
                      <a:pt x="46990" y="273050"/>
                      <a:pt x="274320" y="45720"/>
                      <a:pt x="553720" y="45720"/>
                    </a:cubicBezTo>
                    <a:lnTo>
                      <a:pt x="1591766" y="45720"/>
                    </a:lnTo>
                    <a:moveTo>
                      <a:pt x="1591766" y="0"/>
                    </a:moveTo>
                    <a:lnTo>
                      <a:pt x="553720" y="0"/>
                    </a:lnTo>
                    <a:cubicBezTo>
                      <a:pt x="247650" y="0"/>
                      <a:pt x="0" y="247650"/>
                      <a:pt x="0" y="553720"/>
                    </a:cubicBezTo>
                    <a:cubicBezTo>
                      <a:pt x="0" y="859790"/>
                      <a:pt x="247650" y="1107440"/>
                      <a:pt x="553720" y="1107440"/>
                    </a:cubicBezTo>
                    <a:lnTo>
                      <a:pt x="1591766" y="1107440"/>
                    </a:lnTo>
                    <a:cubicBezTo>
                      <a:pt x="1897836" y="1107440"/>
                      <a:pt x="2145486" y="859790"/>
                      <a:pt x="2145486" y="553720"/>
                    </a:cubicBezTo>
                    <a:cubicBezTo>
                      <a:pt x="2144216" y="247650"/>
                      <a:pt x="1896566" y="0"/>
                      <a:pt x="1591766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97386" y="107707"/>
              <a:ext cx="300357" cy="13925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31520" y="1382842"/>
            <a:ext cx="2261673" cy="2881108"/>
            <a:chOff x="351790" y="351790"/>
            <a:chExt cx="2940050" cy="2954020"/>
          </a:xfrm>
        </p:grpSpPr>
        <p:sp>
          <p:nvSpPr>
            <p:cNvPr id="3" name="Freeform 3"/>
            <p:cNvSpPr/>
            <p:nvPr/>
          </p:nvSpPr>
          <p:spPr>
            <a:xfrm>
              <a:off x="371964" y="1851483"/>
              <a:ext cx="3494266" cy="3041780"/>
            </a:xfrm>
            <a:custGeom>
              <a:avLst/>
              <a:gdLst/>
              <a:ahLst/>
              <a:cxnLst/>
              <a:rect l="l" t="t" r="r" b="b"/>
              <a:pathLst>
                <a:path w="3494266" h="3041780">
                  <a:moveTo>
                    <a:pt x="223465" y="1624837"/>
                  </a:moveTo>
                  <a:cubicBezTo>
                    <a:pt x="223465" y="1706900"/>
                    <a:pt x="173806" y="1772550"/>
                    <a:pt x="111732" y="1772550"/>
                  </a:cubicBezTo>
                  <a:cubicBezTo>
                    <a:pt x="49659" y="1772550"/>
                    <a:pt x="0" y="1706900"/>
                    <a:pt x="0" y="1624837"/>
                  </a:cubicBezTo>
                  <a:cubicBezTo>
                    <a:pt x="0" y="1542775"/>
                    <a:pt x="49659" y="1477125"/>
                    <a:pt x="111732" y="1477125"/>
                  </a:cubicBezTo>
                  <a:cubicBezTo>
                    <a:pt x="173806" y="1477125"/>
                    <a:pt x="223465" y="1542775"/>
                    <a:pt x="223465" y="1624837"/>
                  </a:cubicBezTo>
                  <a:close/>
                  <a:moveTo>
                    <a:pt x="1225953" y="0"/>
                  </a:moveTo>
                  <a:cubicBezTo>
                    <a:pt x="1163880" y="0"/>
                    <a:pt x="1114221" y="65650"/>
                    <a:pt x="1114221" y="147712"/>
                  </a:cubicBezTo>
                  <a:cubicBezTo>
                    <a:pt x="1114221" y="229775"/>
                    <a:pt x="1163880" y="295425"/>
                    <a:pt x="1225953" y="295425"/>
                  </a:cubicBezTo>
                  <a:cubicBezTo>
                    <a:pt x="1288027" y="295425"/>
                    <a:pt x="1337686" y="229775"/>
                    <a:pt x="1337686" y="147712"/>
                  </a:cubicBezTo>
                  <a:cubicBezTo>
                    <a:pt x="1337686" y="65650"/>
                    <a:pt x="1288027" y="0"/>
                    <a:pt x="1225953" y="0"/>
                  </a:cubicBezTo>
                  <a:close/>
                  <a:moveTo>
                    <a:pt x="2343278" y="0"/>
                  </a:moveTo>
                  <a:cubicBezTo>
                    <a:pt x="2281205" y="0"/>
                    <a:pt x="2231546" y="65650"/>
                    <a:pt x="2231546" y="147712"/>
                  </a:cubicBezTo>
                  <a:cubicBezTo>
                    <a:pt x="2231546" y="229775"/>
                    <a:pt x="2281205" y="295425"/>
                    <a:pt x="2343278" y="295425"/>
                  </a:cubicBezTo>
                  <a:cubicBezTo>
                    <a:pt x="2405352" y="295425"/>
                    <a:pt x="2455011" y="229775"/>
                    <a:pt x="2455011" y="147712"/>
                  </a:cubicBezTo>
                  <a:cubicBezTo>
                    <a:pt x="2455011" y="65650"/>
                    <a:pt x="2403800" y="0"/>
                    <a:pt x="2343278" y="0"/>
                  </a:cubicBezTo>
                  <a:close/>
                  <a:moveTo>
                    <a:pt x="3402826" y="1477125"/>
                  </a:moveTo>
                  <a:cubicBezTo>
                    <a:pt x="3352026" y="1477125"/>
                    <a:pt x="3311386" y="1542775"/>
                    <a:pt x="3311386" y="1624837"/>
                  </a:cubicBezTo>
                  <a:cubicBezTo>
                    <a:pt x="3311386" y="1706900"/>
                    <a:pt x="3352026" y="1772550"/>
                    <a:pt x="3402826" y="1772550"/>
                  </a:cubicBezTo>
                  <a:cubicBezTo>
                    <a:pt x="3453626" y="1772550"/>
                    <a:pt x="3494266" y="1706900"/>
                    <a:pt x="3494266" y="1624837"/>
                  </a:cubicBezTo>
                  <a:cubicBezTo>
                    <a:pt x="3494266" y="1542775"/>
                    <a:pt x="3453626" y="1477125"/>
                    <a:pt x="3402826" y="1477125"/>
                  </a:cubicBezTo>
                  <a:close/>
                  <a:moveTo>
                    <a:pt x="2343278" y="2858900"/>
                  </a:moveTo>
                  <a:cubicBezTo>
                    <a:pt x="2281205" y="2858900"/>
                    <a:pt x="2231546" y="2899539"/>
                    <a:pt x="2231546" y="2950339"/>
                  </a:cubicBezTo>
                  <a:cubicBezTo>
                    <a:pt x="2231546" y="3001139"/>
                    <a:pt x="2281205" y="3041780"/>
                    <a:pt x="2343278" y="3041780"/>
                  </a:cubicBezTo>
                  <a:cubicBezTo>
                    <a:pt x="2405352" y="3041780"/>
                    <a:pt x="2455011" y="3001139"/>
                    <a:pt x="2455011" y="2950339"/>
                  </a:cubicBezTo>
                  <a:cubicBezTo>
                    <a:pt x="2455011" y="2899539"/>
                    <a:pt x="2403800" y="2858900"/>
                    <a:pt x="2343278" y="2858900"/>
                  </a:cubicBezTo>
                  <a:close/>
                </a:path>
              </a:pathLst>
            </a:custGeom>
            <a:solidFill>
              <a:srgbClr val="BAE0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351790" y="351790"/>
              <a:ext cx="3514440" cy="4555443"/>
            </a:xfrm>
            <a:custGeom>
              <a:avLst/>
              <a:gdLst/>
              <a:ahLst/>
              <a:cxnLst/>
              <a:rect l="l" t="t" r="r" b="b"/>
              <a:pathLst>
                <a:path w="3514440" h="4555443">
                  <a:moveTo>
                    <a:pt x="3511900" y="1546878"/>
                  </a:moveTo>
                  <a:lnTo>
                    <a:pt x="3449670" y="1647405"/>
                  </a:lnTo>
                  <a:lnTo>
                    <a:pt x="3511900" y="1747932"/>
                  </a:lnTo>
                  <a:lnTo>
                    <a:pt x="3485230" y="1791014"/>
                  </a:lnTo>
                  <a:lnTo>
                    <a:pt x="3423000" y="1690488"/>
                  </a:lnTo>
                  <a:lnTo>
                    <a:pt x="3362040" y="1791014"/>
                  </a:lnTo>
                  <a:lnTo>
                    <a:pt x="3335370" y="1747932"/>
                  </a:lnTo>
                  <a:lnTo>
                    <a:pt x="3397600" y="1647405"/>
                  </a:lnTo>
                  <a:lnTo>
                    <a:pt x="3335370" y="1546878"/>
                  </a:lnTo>
                  <a:lnTo>
                    <a:pt x="3362040" y="1503796"/>
                  </a:lnTo>
                  <a:lnTo>
                    <a:pt x="3423000" y="1604322"/>
                  </a:lnTo>
                  <a:lnTo>
                    <a:pt x="3485230" y="1503796"/>
                  </a:lnTo>
                  <a:lnTo>
                    <a:pt x="3511900" y="1546878"/>
                  </a:lnTo>
                  <a:close/>
                  <a:moveTo>
                    <a:pt x="3329020" y="172331"/>
                  </a:moveTo>
                  <a:cubicBezTo>
                    <a:pt x="3329020" y="90269"/>
                    <a:pt x="3369660" y="24619"/>
                    <a:pt x="3420460" y="24619"/>
                  </a:cubicBezTo>
                  <a:cubicBezTo>
                    <a:pt x="3471260" y="24619"/>
                    <a:pt x="3511900" y="90269"/>
                    <a:pt x="3511900" y="172331"/>
                  </a:cubicBezTo>
                  <a:cubicBezTo>
                    <a:pt x="3511900" y="254394"/>
                    <a:pt x="3471260" y="320044"/>
                    <a:pt x="3420460" y="320044"/>
                  </a:cubicBezTo>
                  <a:cubicBezTo>
                    <a:pt x="3369660" y="320044"/>
                    <a:pt x="3329020" y="254394"/>
                    <a:pt x="3329020" y="172331"/>
                  </a:cubicBezTo>
                  <a:close/>
                  <a:moveTo>
                    <a:pt x="3367120" y="172331"/>
                  </a:moveTo>
                  <a:cubicBezTo>
                    <a:pt x="3367120" y="219517"/>
                    <a:pt x="3391250" y="258497"/>
                    <a:pt x="3420460" y="258497"/>
                  </a:cubicBezTo>
                  <a:cubicBezTo>
                    <a:pt x="3449670" y="258497"/>
                    <a:pt x="3473800" y="219517"/>
                    <a:pt x="3473800" y="172331"/>
                  </a:cubicBezTo>
                  <a:cubicBezTo>
                    <a:pt x="3473800" y="125145"/>
                    <a:pt x="3449670" y="86166"/>
                    <a:pt x="3420460" y="86166"/>
                  </a:cubicBezTo>
                  <a:cubicBezTo>
                    <a:pt x="3391250" y="86166"/>
                    <a:pt x="3367120" y="125145"/>
                    <a:pt x="3367120" y="172331"/>
                  </a:cubicBezTo>
                  <a:close/>
                  <a:moveTo>
                    <a:pt x="17070" y="1647405"/>
                  </a:moveTo>
                  <a:cubicBezTo>
                    <a:pt x="17070" y="1565343"/>
                    <a:pt x="66729" y="1499693"/>
                    <a:pt x="128803" y="1499693"/>
                  </a:cubicBezTo>
                  <a:cubicBezTo>
                    <a:pt x="190876" y="1499693"/>
                    <a:pt x="240535" y="1565343"/>
                    <a:pt x="240535" y="1647405"/>
                  </a:cubicBezTo>
                  <a:cubicBezTo>
                    <a:pt x="240535" y="1729468"/>
                    <a:pt x="190876" y="1795118"/>
                    <a:pt x="128803" y="1795118"/>
                  </a:cubicBezTo>
                  <a:cubicBezTo>
                    <a:pt x="66729" y="1795118"/>
                    <a:pt x="17070" y="1729468"/>
                    <a:pt x="17070" y="1647405"/>
                  </a:cubicBezTo>
                  <a:close/>
                  <a:moveTo>
                    <a:pt x="63625" y="1647405"/>
                  </a:moveTo>
                  <a:cubicBezTo>
                    <a:pt x="63625" y="1694591"/>
                    <a:pt x="93110" y="1733571"/>
                    <a:pt x="128803" y="1733571"/>
                  </a:cubicBezTo>
                  <a:cubicBezTo>
                    <a:pt x="164495" y="1733571"/>
                    <a:pt x="193980" y="1694591"/>
                    <a:pt x="193980" y="1647405"/>
                  </a:cubicBezTo>
                  <a:cubicBezTo>
                    <a:pt x="193980" y="1600219"/>
                    <a:pt x="164495" y="1561239"/>
                    <a:pt x="128803" y="1561239"/>
                  </a:cubicBezTo>
                  <a:cubicBezTo>
                    <a:pt x="93110" y="1561239"/>
                    <a:pt x="63625" y="1600219"/>
                    <a:pt x="63625" y="1647405"/>
                  </a:cubicBezTo>
                  <a:close/>
                  <a:moveTo>
                    <a:pt x="153632" y="4343352"/>
                  </a:moveTo>
                  <a:lnTo>
                    <a:pt x="107077" y="4343352"/>
                  </a:lnTo>
                  <a:lnTo>
                    <a:pt x="107077" y="4430983"/>
                  </a:lnTo>
                  <a:lnTo>
                    <a:pt x="0" y="4430983"/>
                  </a:lnTo>
                  <a:lnTo>
                    <a:pt x="0" y="4469083"/>
                  </a:lnTo>
                  <a:lnTo>
                    <a:pt x="105525" y="4469083"/>
                  </a:lnTo>
                  <a:lnTo>
                    <a:pt x="105525" y="4555443"/>
                  </a:lnTo>
                  <a:lnTo>
                    <a:pt x="152080" y="4555443"/>
                  </a:lnTo>
                  <a:lnTo>
                    <a:pt x="152080" y="4467813"/>
                  </a:lnTo>
                  <a:lnTo>
                    <a:pt x="259157" y="4467813"/>
                  </a:lnTo>
                  <a:lnTo>
                    <a:pt x="259157" y="4429713"/>
                  </a:lnTo>
                  <a:lnTo>
                    <a:pt x="153632" y="4429713"/>
                  </a:lnTo>
                  <a:lnTo>
                    <a:pt x="153632" y="4343352"/>
                  </a:lnTo>
                  <a:close/>
                  <a:moveTo>
                    <a:pt x="57418" y="315941"/>
                  </a:moveTo>
                  <a:lnTo>
                    <a:pt x="133458" y="215414"/>
                  </a:lnTo>
                  <a:lnTo>
                    <a:pt x="209498" y="315941"/>
                  </a:lnTo>
                  <a:lnTo>
                    <a:pt x="240535" y="272858"/>
                  </a:lnTo>
                  <a:lnTo>
                    <a:pt x="166047" y="172331"/>
                  </a:lnTo>
                  <a:lnTo>
                    <a:pt x="240535" y="71805"/>
                  </a:lnTo>
                  <a:lnTo>
                    <a:pt x="207947" y="28722"/>
                  </a:lnTo>
                  <a:lnTo>
                    <a:pt x="133458" y="129248"/>
                  </a:lnTo>
                  <a:lnTo>
                    <a:pt x="58970" y="28722"/>
                  </a:lnTo>
                  <a:lnTo>
                    <a:pt x="26381" y="71805"/>
                  </a:lnTo>
                  <a:lnTo>
                    <a:pt x="100870" y="170280"/>
                  </a:lnTo>
                  <a:lnTo>
                    <a:pt x="24829" y="272858"/>
                  </a:lnTo>
                  <a:lnTo>
                    <a:pt x="57418" y="315941"/>
                  </a:lnTo>
                  <a:close/>
                  <a:moveTo>
                    <a:pt x="3514440" y="4450032"/>
                  </a:moveTo>
                  <a:cubicBezTo>
                    <a:pt x="3514440" y="4500832"/>
                    <a:pt x="3473800" y="4541473"/>
                    <a:pt x="3423000" y="4541473"/>
                  </a:cubicBezTo>
                  <a:cubicBezTo>
                    <a:pt x="3372200" y="4541473"/>
                    <a:pt x="3331560" y="4500832"/>
                    <a:pt x="3331560" y="4450032"/>
                  </a:cubicBezTo>
                  <a:cubicBezTo>
                    <a:pt x="3331560" y="4399232"/>
                    <a:pt x="3372200" y="4358593"/>
                    <a:pt x="3423000" y="4358593"/>
                  </a:cubicBezTo>
                  <a:cubicBezTo>
                    <a:pt x="3473800" y="4358593"/>
                    <a:pt x="3514440" y="4399232"/>
                    <a:pt x="3514440" y="4450032"/>
                  </a:cubicBezTo>
                  <a:close/>
                  <a:moveTo>
                    <a:pt x="3476340" y="4450032"/>
                  </a:moveTo>
                  <a:cubicBezTo>
                    <a:pt x="3476340" y="4420823"/>
                    <a:pt x="3452210" y="4396693"/>
                    <a:pt x="3423000" y="4396693"/>
                  </a:cubicBezTo>
                  <a:cubicBezTo>
                    <a:pt x="3393790" y="4396693"/>
                    <a:pt x="3369660" y="4420823"/>
                    <a:pt x="3369660" y="4450032"/>
                  </a:cubicBezTo>
                  <a:cubicBezTo>
                    <a:pt x="3369660" y="4479243"/>
                    <a:pt x="3393790" y="4503373"/>
                    <a:pt x="3423000" y="4503373"/>
                  </a:cubicBezTo>
                  <a:cubicBezTo>
                    <a:pt x="3452210" y="4503373"/>
                    <a:pt x="3476340" y="4479243"/>
                    <a:pt x="3476340" y="4450032"/>
                  </a:cubicBezTo>
                  <a:close/>
                  <a:moveTo>
                    <a:pt x="2437941" y="2980921"/>
                  </a:moveTo>
                  <a:lnTo>
                    <a:pt x="2361901" y="3081448"/>
                  </a:lnTo>
                  <a:lnTo>
                    <a:pt x="2287412" y="2980921"/>
                  </a:lnTo>
                  <a:lnTo>
                    <a:pt x="2254824" y="3024004"/>
                  </a:lnTo>
                  <a:lnTo>
                    <a:pt x="2330864" y="3124530"/>
                  </a:lnTo>
                  <a:lnTo>
                    <a:pt x="2254824" y="3225057"/>
                  </a:lnTo>
                  <a:lnTo>
                    <a:pt x="2287412" y="3268140"/>
                  </a:lnTo>
                  <a:lnTo>
                    <a:pt x="2361901" y="3167613"/>
                  </a:lnTo>
                  <a:lnTo>
                    <a:pt x="2437941" y="3268140"/>
                  </a:lnTo>
                  <a:lnTo>
                    <a:pt x="2470529" y="3225057"/>
                  </a:lnTo>
                  <a:lnTo>
                    <a:pt x="2394489" y="3124530"/>
                  </a:lnTo>
                  <a:lnTo>
                    <a:pt x="2470529" y="3024004"/>
                  </a:lnTo>
                  <a:lnTo>
                    <a:pt x="2437941" y="2980921"/>
                  </a:lnTo>
                  <a:close/>
                  <a:moveTo>
                    <a:pt x="2386730" y="0"/>
                  </a:moveTo>
                  <a:lnTo>
                    <a:pt x="2340175" y="0"/>
                  </a:lnTo>
                  <a:lnTo>
                    <a:pt x="2340175" y="141558"/>
                  </a:lnTo>
                  <a:lnTo>
                    <a:pt x="2234650" y="141558"/>
                  </a:lnTo>
                  <a:lnTo>
                    <a:pt x="2234650" y="203105"/>
                  </a:lnTo>
                  <a:lnTo>
                    <a:pt x="2338623" y="203105"/>
                  </a:lnTo>
                  <a:lnTo>
                    <a:pt x="2338623" y="342611"/>
                  </a:lnTo>
                  <a:lnTo>
                    <a:pt x="2385178" y="342611"/>
                  </a:lnTo>
                  <a:lnTo>
                    <a:pt x="2385178" y="201053"/>
                  </a:lnTo>
                  <a:lnTo>
                    <a:pt x="2493807" y="201053"/>
                  </a:lnTo>
                  <a:lnTo>
                    <a:pt x="2493807" y="139506"/>
                  </a:lnTo>
                  <a:lnTo>
                    <a:pt x="2386730" y="139506"/>
                  </a:lnTo>
                  <a:lnTo>
                    <a:pt x="2386730" y="0"/>
                  </a:lnTo>
                  <a:close/>
                  <a:moveTo>
                    <a:pt x="1357860" y="3124530"/>
                  </a:moveTo>
                  <a:cubicBezTo>
                    <a:pt x="1357860" y="3206593"/>
                    <a:pt x="1308201" y="3272243"/>
                    <a:pt x="1246127" y="3272243"/>
                  </a:cubicBezTo>
                  <a:cubicBezTo>
                    <a:pt x="1184054" y="3272243"/>
                    <a:pt x="1134395" y="3206593"/>
                    <a:pt x="1134395" y="3124530"/>
                  </a:cubicBezTo>
                  <a:cubicBezTo>
                    <a:pt x="1134395" y="3042468"/>
                    <a:pt x="1184054" y="2976818"/>
                    <a:pt x="1246127" y="2976818"/>
                  </a:cubicBezTo>
                  <a:cubicBezTo>
                    <a:pt x="1308201" y="2976818"/>
                    <a:pt x="1357860" y="3042468"/>
                    <a:pt x="1357860" y="3124530"/>
                  </a:cubicBezTo>
                  <a:close/>
                  <a:moveTo>
                    <a:pt x="1311305" y="3124530"/>
                  </a:moveTo>
                  <a:cubicBezTo>
                    <a:pt x="1311305" y="3077344"/>
                    <a:pt x="1281820" y="3038365"/>
                    <a:pt x="1246127" y="3038365"/>
                  </a:cubicBezTo>
                  <a:cubicBezTo>
                    <a:pt x="1210435" y="3038365"/>
                    <a:pt x="1180950" y="3077344"/>
                    <a:pt x="1180950" y="3124530"/>
                  </a:cubicBezTo>
                  <a:cubicBezTo>
                    <a:pt x="1180950" y="3171716"/>
                    <a:pt x="1210435" y="3210696"/>
                    <a:pt x="1246127" y="3210696"/>
                  </a:cubicBezTo>
                  <a:cubicBezTo>
                    <a:pt x="1281820" y="3210696"/>
                    <a:pt x="1311305" y="3171716"/>
                    <a:pt x="1311305" y="3124530"/>
                  </a:cubicBezTo>
                  <a:close/>
                  <a:moveTo>
                    <a:pt x="1360964" y="172331"/>
                  </a:moveTo>
                  <a:cubicBezTo>
                    <a:pt x="1360964" y="254394"/>
                    <a:pt x="1311305" y="320044"/>
                    <a:pt x="1249231" y="320044"/>
                  </a:cubicBezTo>
                  <a:cubicBezTo>
                    <a:pt x="1187158" y="320044"/>
                    <a:pt x="1137499" y="254394"/>
                    <a:pt x="1137499" y="172331"/>
                  </a:cubicBezTo>
                  <a:cubicBezTo>
                    <a:pt x="1137499" y="90269"/>
                    <a:pt x="1188709" y="24619"/>
                    <a:pt x="1249231" y="24619"/>
                  </a:cubicBezTo>
                  <a:cubicBezTo>
                    <a:pt x="1311305" y="24619"/>
                    <a:pt x="1360964" y="90269"/>
                    <a:pt x="1360964" y="172331"/>
                  </a:cubicBezTo>
                  <a:close/>
                  <a:moveTo>
                    <a:pt x="1314408" y="172331"/>
                  </a:moveTo>
                  <a:cubicBezTo>
                    <a:pt x="1314408" y="125145"/>
                    <a:pt x="1284923" y="86166"/>
                    <a:pt x="1249231" y="86166"/>
                  </a:cubicBezTo>
                  <a:cubicBezTo>
                    <a:pt x="1213539" y="86166"/>
                    <a:pt x="1184054" y="125145"/>
                    <a:pt x="1184054" y="172331"/>
                  </a:cubicBezTo>
                  <a:cubicBezTo>
                    <a:pt x="1184054" y="219517"/>
                    <a:pt x="1213539" y="258497"/>
                    <a:pt x="1249231" y="258497"/>
                  </a:cubicBezTo>
                  <a:cubicBezTo>
                    <a:pt x="1284923" y="258497"/>
                    <a:pt x="1314408" y="219517"/>
                    <a:pt x="1314408" y="172331"/>
                  </a:cubicBezTo>
                  <a:close/>
                  <a:moveTo>
                    <a:pt x="1322168" y="4359862"/>
                  </a:moveTo>
                  <a:lnTo>
                    <a:pt x="1247679" y="4422093"/>
                  </a:lnTo>
                  <a:lnTo>
                    <a:pt x="1171639" y="4359862"/>
                  </a:lnTo>
                  <a:lnTo>
                    <a:pt x="1139051" y="4386532"/>
                  </a:lnTo>
                  <a:lnTo>
                    <a:pt x="1215091" y="4448762"/>
                  </a:lnTo>
                  <a:lnTo>
                    <a:pt x="1139051" y="4510993"/>
                  </a:lnTo>
                  <a:lnTo>
                    <a:pt x="1171639" y="4537662"/>
                  </a:lnTo>
                  <a:lnTo>
                    <a:pt x="1247679" y="4475432"/>
                  </a:lnTo>
                  <a:lnTo>
                    <a:pt x="1322168" y="4537662"/>
                  </a:lnTo>
                  <a:lnTo>
                    <a:pt x="1354756" y="4510993"/>
                  </a:lnTo>
                  <a:lnTo>
                    <a:pt x="1278716" y="4448762"/>
                  </a:lnTo>
                  <a:lnTo>
                    <a:pt x="1354756" y="4386532"/>
                  </a:lnTo>
                  <a:lnTo>
                    <a:pt x="1322168" y="4359862"/>
                  </a:lnTo>
                  <a:close/>
                </a:path>
              </a:pathLst>
            </a:custGeom>
            <a:solidFill>
              <a:srgbClr val="100F0D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632726" y="731520"/>
            <a:ext cx="2096137" cy="585216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3810000" y="1447800"/>
            <a:ext cx="5310493" cy="5582166"/>
            <a:chOff x="-76777" y="38100"/>
            <a:chExt cx="5350734" cy="7442888"/>
          </a:xfrm>
        </p:grpSpPr>
        <p:sp>
          <p:nvSpPr>
            <p:cNvPr id="8" name="TextBox 8"/>
            <p:cNvSpPr txBox="1"/>
            <p:nvPr/>
          </p:nvSpPr>
          <p:spPr>
            <a:xfrm>
              <a:off x="0" y="38100"/>
              <a:ext cx="5273957" cy="19554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940"/>
                </a:lnSpc>
              </a:pPr>
              <a:r>
                <a:rPr lang="en-US" sz="4800" dirty="0" smtClean="0">
                  <a:solidFill>
                    <a:srgbClr val="100F0D"/>
                  </a:solidFill>
                  <a:latin typeface="Georgia Pro" pitchFamily="18" charset="0"/>
                </a:rPr>
                <a:t>How to measure and how to define?</a:t>
              </a:r>
              <a:endParaRPr lang="en-US" sz="4800" dirty="0">
                <a:solidFill>
                  <a:srgbClr val="100F0D"/>
                </a:solidFill>
                <a:latin typeface="Georgia Pro" pitchFamily="18" charset="0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1672891"/>
              <a:ext cx="5273957" cy="3520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80"/>
                </a:lnSpc>
              </a:pPr>
              <a:endParaRPr lang="en-US" sz="1800" dirty="0">
                <a:solidFill>
                  <a:srgbClr val="100F0D"/>
                </a:solidFill>
                <a:latin typeface="Kollektif Bold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-76777" y="2228268"/>
              <a:ext cx="5273957" cy="52527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r>
                <a:rPr lang="en-US" sz="3200" dirty="0" smtClean="0">
                  <a:solidFill>
                    <a:srgbClr val="100F0D"/>
                  </a:solidFill>
                  <a:latin typeface="Georgia Pro" pitchFamily="18" charset="0"/>
                </a:rPr>
                <a:t>Longitudinal studies</a:t>
              </a:r>
            </a:p>
            <a:p>
              <a:endParaRPr lang="en-US" sz="3200" dirty="0" smtClean="0">
                <a:solidFill>
                  <a:srgbClr val="100F0D"/>
                </a:solidFill>
                <a:latin typeface="Georgia Pro" pitchFamily="18" charset="0"/>
              </a:endParaRPr>
            </a:p>
            <a:p>
              <a:r>
                <a:rPr lang="en-US" sz="3200" dirty="0" smtClean="0">
                  <a:solidFill>
                    <a:srgbClr val="100F0D"/>
                  </a:solidFill>
                  <a:latin typeface="Georgia Pro" pitchFamily="18" charset="0"/>
                </a:rPr>
                <a:t>Lack of comparative research</a:t>
              </a:r>
            </a:p>
            <a:p>
              <a:endParaRPr lang="en-US" sz="3200" dirty="0" smtClean="0">
                <a:solidFill>
                  <a:srgbClr val="100F0D"/>
                </a:solidFill>
                <a:latin typeface="Georgia Pro" pitchFamily="18" charset="0"/>
              </a:endParaRPr>
            </a:p>
            <a:p>
              <a:r>
                <a:rPr lang="en-US" sz="3200" dirty="0" smtClean="0">
                  <a:solidFill>
                    <a:srgbClr val="100F0D"/>
                  </a:solidFill>
                  <a:latin typeface="Georgia Pro" pitchFamily="18" charset="0"/>
                </a:rPr>
                <a:t>Imagine that other key competences are measured through self-declaration</a:t>
              </a:r>
              <a:endParaRPr lang="pl-PL" sz="3200" dirty="0" smtClean="0">
                <a:solidFill>
                  <a:srgbClr val="100F0D"/>
                </a:solidFill>
                <a:latin typeface="Georgia Pro" pitchFamily="18" charset="0"/>
              </a:endParaRP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8500733" y="731520"/>
            <a:ext cx="521347" cy="266002"/>
            <a:chOff x="0" y="0"/>
            <a:chExt cx="695130" cy="354669"/>
          </a:xfrm>
        </p:grpSpPr>
        <p:grpSp>
          <p:nvGrpSpPr>
            <p:cNvPr id="16" name="Group 16"/>
            <p:cNvGrpSpPr/>
            <p:nvPr/>
          </p:nvGrpSpPr>
          <p:grpSpPr>
            <a:xfrm>
              <a:off x="7381" y="0"/>
              <a:ext cx="680369" cy="354669"/>
              <a:chOff x="0" y="0"/>
              <a:chExt cx="2121986" cy="110617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2123256" cy="1106170"/>
              </a:xfrm>
              <a:custGeom>
                <a:avLst/>
                <a:gdLst/>
                <a:ahLst/>
                <a:cxnLst/>
                <a:rect l="l" t="t" r="r" b="b"/>
                <a:pathLst>
                  <a:path w="2123256" h="1106170">
                    <a:moveTo>
                      <a:pt x="1569536" y="1106170"/>
                    </a:moveTo>
                    <a:lnTo>
                      <a:pt x="553720" y="1106170"/>
                    </a:lnTo>
                    <a:cubicBezTo>
                      <a:pt x="247650" y="1106170"/>
                      <a:pt x="0" y="858520"/>
                      <a:pt x="0" y="553720"/>
                    </a:cubicBezTo>
                    <a:cubicBezTo>
                      <a:pt x="0" y="247650"/>
                      <a:pt x="247650" y="0"/>
                      <a:pt x="553720" y="0"/>
                    </a:cubicBezTo>
                    <a:lnTo>
                      <a:pt x="1569536" y="0"/>
                    </a:lnTo>
                    <a:cubicBezTo>
                      <a:pt x="1875606" y="0"/>
                      <a:pt x="2123256" y="247650"/>
                      <a:pt x="2123256" y="553720"/>
                    </a:cubicBezTo>
                    <a:cubicBezTo>
                      <a:pt x="2121986" y="858520"/>
                      <a:pt x="1874336" y="1106170"/>
                      <a:pt x="1569536" y="1106170"/>
                    </a:cubicBezTo>
                    <a:close/>
                  </a:path>
                </a:pathLst>
              </a:custGeom>
              <a:solidFill>
                <a:srgbClr val="BAE0FF"/>
              </a:solidFill>
            </p:spPr>
          </p:sp>
        </p:grpSp>
        <p:grpSp>
          <p:nvGrpSpPr>
            <p:cNvPr id="18" name="Group 18"/>
            <p:cNvGrpSpPr/>
            <p:nvPr/>
          </p:nvGrpSpPr>
          <p:grpSpPr>
            <a:xfrm>
              <a:off x="0" y="0"/>
              <a:ext cx="695130" cy="354669"/>
              <a:chOff x="0" y="0"/>
              <a:chExt cx="2144216" cy="110617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2145487" cy="1107440"/>
              </a:xfrm>
              <a:custGeom>
                <a:avLst/>
                <a:gdLst/>
                <a:ahLst/>
                <a:cxnLst/>
                <a:rect l="l" t="t" r="r" b="b"/>
                <a:pathLst>
                  <a:path w="2145487" h="1107440">
                    <a:moveTo>
                      <a:pt x="1591766" y="45720"/>
                    </a:moveTo>
                    <a:cubicBezTo>
                      <a:pt x="1871166" y="45720"/>
                      <a:pt x="2098496" y="273050"/>
                      <a:pt x="2098496" y="552450"/>
                    </a:cubicBezTo>
                    <a:cubicBezTo>
                      <a:pt x="2098496" y="831850"/>
                      <a:pt x="1871166" y="1059180"/>
                      <a:pt x="1591766" y="1059180"/>
                    </a:cubicBezTo>
                    <a:lnTo>
                      <a:pt x="553720" y="1059180"/>
                    </a:lnTo>
                    <a:cubicBezTo>
                      <a:pt x="274320" y="1059180"/>
                      <a:pt x="46990" y="831850"/>
                      <a:pt x="46990" y="552450"/>
                    </a:cubicBezTo>
                    <a:cubicBezTo>
                      <a:pt x="46990" y="273050"/>
                      <a:pt x="274320" y="45720"/>
                      <a:pt x="553720" y="45720"/>
                    </a:cubicBezTo>
                    <a:lnTo>
                      <a:pt x="1591766" y="45720"/>
                    </a:lnTo>
                    <a:moveTo>
                      <a:pt x="1591766" y="0"/>
                    </a:moveTo>
                    <a:lnTo>
                      <a:pt x="553720" y="0"/>
                    </a:lnTo>
                    <a:cubicBezTo>
                      <a:pt x="247650" y="0"/>
                      <a:pt x="0" y="247650"/>
                      <a:pt x="0" y="553720"/>
                    </a:cubicBezTo>
                    <a:cubicBezTo>
                      <a:pt x="0" y="859790"/>
                      <a:pt x="247650" y="1107440"/>
                      <a:pt x="553720" y="1107440"/>
                    </a:cubicBezTo>
                    <a:lnTo>
                      <a:pt x="1591766" y="1107440"/>
                    </a:lnTo>
                    <a:cubicBezTo>
                      <a:pt x="1897836" y="1107440"/>
                      <a:pt x="2145486" y="859790"/>
                      <a:pt x="2145486" y="553720"/>
                    </a:cubicBezTo>
                    <a:cubicBezTo>
                      <a:pt x="2144216" y="247650"/>
                      <a:pt x="1896566" y="0"/>
                      <a:pt x="1591766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97386" y="107707"/>
              <a:ext cx="300357" cy="13925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New </a:t>
            </a:r>
            <a:r>
              <a:rPr lang="pl-PL" dirty="0" err="1" smtClean="0"/>
              <a:t>research</a:t>
            </a:r>
            <a:r>
              <a:rPr lang="pl-PL" dirty="0" smtClean="0"/>
              <a:t> (</a:t>
            </a:r>
            <a:r>
              <a:rPr lang="pl-PL" dirty="0" smtClean="0"/>
              <a:t>2024)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Digital competence of teachers and students of pedagogy</a:t>
            </a:r>
          </a:p>
          <a:p>
            <a:r>
              <a:rPr lang="en-US" dirty="0" smtClean="0"/>
              <a:t>Digital competences in education and OER</a:t>
            </a:r>
          </a:p>
          <a:p>
            <a:r>
              <a:rPr lang="en-US" dirty="0" smtClean="0"/>
              <a:t>Active creators instead of passive receivers</a:t>
            </a:r>
          </a:p>
          <a:p>
            <a:r>
              <a:rPr lang="en-US" dirty="0" smtClean="0"/>
              <a:t>Digital hygiene among teachers</a:t>
            </a:r>
          </a:p>
          <a:p>
            <a:r>
              <a:rPr lang="en-US" dirty="0" smtClean="0"/>
              <a:t>Problematic use of the Internet (</a:t>
            </a:r>
            <a:r>
              <a:rPr lang="en-US" dirty="0" err="1" smtClean="0"/>
              <a:t>smartphones</a:t>
            </a:r>
            <a:r>
              <a:rPr lang="en-US" dirty="0" smtClean="0"/>
              <a:t>) among pupils</a:t>
            </a:r>
            <a:endParaRPr lang="pl-PL" dirty="0" smtClean="0"/>
          </a:p>
          <a:p>
            <a:r>
              <a:rPr lang="pl-PL" dirty="0" smtClean="0"/>
              <a:t>ERC </a:t>
            </a:r>
            <a:r>
              <a:rPr lang="pl-PL" dirty="0" err="1" smtClean="0"/>
              <a:t>Starting</a:t>
            </a:r>
            <a:r>
              <a:rPr lang="pl-PL" dirty="0" smtClean="0"/>
              <a:t> Grant, Erasmus+ KA2, MSCA </a:t>
            </a:r>
            <a:r>
              <a:rPr lang="pl-PL" dirty="0" smtClean="0"/>
              <a:t>IF…</a:t>
            </a:r>
            <a:endParaRPr lang="pl-PL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5823177">
            <a:off x="-901457" y="-50906"/>
            <a:ext cx="5293761" cy="4212503"/>
          </a:xfrm>
          <a:prstGeom prst="rect">
            <a:avLst/>
          </a:prstGeom>
          <a:solidFill>
            <a:srgbClr val="FD9D24"/>
          </a:solidFill>
        </p:spPr>
      </p:sp>
      <p:sp>
        <p:nvSpPr>
          <p:cNvPr id="3" name="AutoShape 3"/>
          <p:cNvSpPr/>
          <p:nvPr/>
        </p:nvSpPr>
        <p:spPr>
          <a:xfrm rot="-5707478">
            <a:off x="-232694" y="1954542"/>
            <a:ext cx="5771384" cy="571648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</p:sp>
      <p:sp>
        <p:nvSpPr>
          <p:cNvPr id="5" name="TextBox 5"/>
          <p:cNvSpPr txBox="1"/>
          <p:nvPr/>
        </p:nvSpPr>
        <p:spPr>
          <a:xfrm rot="21213854">
            <a:off x="726749" y="3347063"/>
            <a:ext cx="4220251" cy="1667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51"/>
              </a:lnSpc>
            </a:pPr>
            <a:r>
              <a:rPr lang="en-US" sz="5400" dirty="0" smtClean="0">
                <a:solidFill>
                  <a:srgbClr val="FFFFFF"/>
                </a:solidFill>
                <a:latin typeface="Telegraf Bold"/>
              </a:rPr>
              <a:t>Thank you for your attention</a:t>
            </a:r>
            <a:endParaRPr lang="en-US" sz="5400" dirty="0">
              <a:solidFill>
                <a:srgbClr val="FFFFFF"/>
              </a:solidFill>
              <a:latin typeface="Telegraf Bold"/>
            </a:endParaRPr>
          </a:p>
        </p:txBody>
      </p:sp>
      <p:grpSp>
        <p:nvGrpSpPr>
          <p:cNvPr id="4" name="Group 7"/>
          <p:cNvGrpSpPr/>
          <p:nvPr/>
        </p:nvGrpSpPr>
        <p:grpSpPr>
          <a:xfrm>
            <a:off x="6163465" y="1168551"/>
            <a:ext cx="3041495" cy="1432038"/>
            <a:chOff x="0" y="-57150"/>
            <a:chExt cx="7603738" cy="2685073"/>
          </a:xfrm>
        </p:grpSpPr>
        <p:sp>
          <p:nvSpPr>
            <p:cNvPr id="8" name="TextBox 8"/>
            <p:cNvSpPr txBox="1"/>
            <p:nvPr/>
          </p:nvSpPr>
          <p:spPr>
            <a:xfrm>
              <a:off x="0" y="-57150"/>
              <a:ext cx="7603738" cy="6973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867"/>
                </a:lnSpc>
              </a:pPr>
              <a:r>
                <a:rPr lang="en-US" sz="2400" dirty="0">
                  <a:solidFill>
                    <a:srgbClr val="FFFFFF"/>
                  </a:solidFill>
                  <a:latin typeface="Telegraf Bold"/>
                </a:rPr>
                <a:t>CONTACT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1113085"/>
              <a:ext cx="7603738" cy="15148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091"/>
                </a:lnSpc>
              </a:pPr>
              <a:r>
                <a:rPr lang="pl-PL" sz="1500" dirty="0" smtClean="0">
                  <a:latin typeface="Telegraf Bold"/>
                </a:rPr>
                <a:t>Łukasz Tomczyk</a:t>
              </a:r>
              <a:endParaRPr lang="en-US" sz="1500" dirty="0">
                <a:latin typeface="Telegraf Bold"/>
              </a:endParaRPr>
            </a:p>
            <a:p>
              <a:pPr algn="r">
                <a:lnSpc>
                  <a:spcPts val="2091"/>
                </a:lnSpc>
              </a:pPr>
              <a:r>
                <a:rPr lang="pl-PL" sz="1500" dirty="0" smtClean="0">
                  <a:latin typeface="Telegraf"/>
                </a:rPr>
                <a:t>lukasz.tomczyk@uj.edu.pl</a:t>
              </a:r>
              <a:endParaRPr lang="en-US" sz="1500" dirty="0">
                <a:latin typeface="Telegraf"/>
              </a:endParaRPr>
            </a:p>
            <a:p>
              <a:pPr algn="r">
                <a:lnSpc>
                  <a:spcPts val="2091"/>
                </a:lnSpc>
              </a:pPr>
              <a:r>
                <a:rPr lang="pl-PL" sz="1500" dirty="0" err="1" smtClean="0">
                  <a:latin typeface="Telegraf"/>
                </a:rPr>
                <a:t>Mob</a:t>
              </a:r>
              <a:r>
                <a:rPr lang="pl-PL" sz="1500" dirty="0" smtClean="0">
                  <a:latin typeface="Telegraf"/>
                </a:rPr>
                <a:t>. +48 503 738 988</a:t>
              </a:r>
            </a:p>
          </p:txBody>
        </p:sp>
      </p:grpSp>
      <p:pic>
        <p:nvPicPr>
          <p:cNvPr id="11" name="Picture 2" descr="http://www.qr-online.pl/bin/qr/f9d8d8a544c80ca4998992a7c187391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343400"/>
            <a:ext cx="2581451" cy="230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Cracow definition and meaning | Collins English Dictionar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953000" cy="3273934"/>
          </a:xfrm>
          <a:prstGeom prst="rect">
            <a:avLst/>
          </a:prstGeom>
          <a:noFill/>
        </p:spPr>
      </p:pic>
      <p:pic>
        <p:nvPicPr>
          <p:cNvPr id="60420" name="Picture 4" descr="Explore Cracow - Day Tours &amp; Transfers (Krakow) - All You Need to Know  BEFORE You 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95700" y="3276600"/>
            <a:ext cx="6057900" cy="4038600"/>
          </a:xfrm>
          <a:prstGeom prst="rect">
            <a:avLst/>
          </a:prstGeom>
          <a:noFill/>
        </p:spPr>
      </p:pic>
      <p:pic>
        <p:nvPicPr>
          <p:cNvPr id="60424" name="Picture 8" descr="Jagiellonian University - The Guil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457200"/>
            <a:ext cx="4924425" cy="24003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4068589">
            <a:off x="5626546" y="2271510"/>
            <a:ext cx="8176657" cy="2193497"/>
          </a:xfrm>
          <a:prstGeom prst="rect">
            <a:avLst/>
          </a:prstGeom>
          <a:solidFill>
            <a:srgbClr val="FD9D24"/>
          </a:solidFill>
        </p:spPr>
      </p:sp>
      <p:sp>
        <p:nvSpPr>
          <p:cNvPr id="3" name="AutoShape 3"/>
          <p:cNvSpPr/>
          <p:nvPr/>
        </p:nvSpPr>
        <p:spPr>
          <a:xfrm rot="-213913">
            <a:off x="3079556" y="-333913"/>
            <a:ext cx="6741058" cy="259401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</p:sp>
      <p:sp>
        <p:nvSpPr>
          <p:cNvPr id="4" name="TextBox 4"/>
          <p:cNvSpPr txBox="1"/>
          <p:nvPr/>
        </p:nvSpPr>
        <p:spPr>
          <a:xfrm rot="-224151">
            <a:off x="3196826" y="-40526"/>
            <a:ext cx="6564098" cy="25006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451"/>
              </a:lnSpc>
            </a:pPr>
            <a:r>
              <a:rPr lang="en-US" sz="4800" dirty="0" smtClean="0">
                <a:solidFill>
                  <a:srgbClr val="FFFFFF"/>
                </a:solidFill>
                <a:latin typeface="Telegraf Bold"/>
              </a:rPr>
              <a:t>Rethinking Media Literacy and Digital Skills in Europe</a:t>
            </a:r>
            <a:endParaRPr lang="en-US" sz="4800" dirty="0">
              <a:solidFill>
                <a:srgbClr val="FFFFFF"/>
              </a:solidFill>
              <a:latin typeface="Telegraf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48640" y="3133344"/>
            <a:ext cx="6696668" cy="115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56"/>
              </a:lnSpc>
            </a:pPr>
            <a:endParaRPr lang="pl-PL" sz="1300" dirty="0" smtClean="0">
              <a:solidFill>
                <a:srgbClr val="FFFFFF"/>
              </a:solidFill>
              <a:latin typeface="Telegraf"/>
            </a:endParaRPr>
          </a:p>
          <a:p>
            <a:pPr algn="ctr">
              <a:lnSpc>
                <a:spcPts val="1756"/>
              </a:lnSpc>
            </a:pPr>
            <a:endParaRPr lang="pl-PL" sz="1300" dirty="0" smtClean="0">
              <a:solidFill>
                <a:srgbClr val="FFFFFF"/>
              </a:solidFill>
              <a:latin typeface="Telegraf"/>
            </a:endParaRPr>
          </a:p>
          <a:p>
            <a:pPr algn="ctr">
              <a:lnSpc>
                <a:spcPts val="1756"/>
              </a:lnSpc>
            </a:pPr>
            <a:endParaRPr lang="pl-PL" sz="1300" dirty="0" smtClean="0">
              <a:solidFill>
                <a:srgbClr val="FFFFFF"/>
              </a:solidFill>
              <a:latin typeface="Telegraf"/>
            </a:endParaRPr>
          </a:p>
          <a:p>
            <a:pPr algn="ctr">
              <a:lnSpc>
                <a:spcPts val="1756"/>
              </a:lnSpc>
            </a:pPr>
            <a:endParaRPr lang="pl-PL" sz="1300" dirty="0" smtClean="0">
              <a:solidFill>
                <a:srgbClr val="FFFFFF"/>
              </a:solidFill>
              <a:latin typeface="Telegraf"/>
            </a:endParaRPr>
          </a:p>
          <a:p>
            <a:pPr algn="ctr">
              <a:lnSpc>
                <a:spcPts val="1756"/>
              </a:lnSpc>
            </a:pPr>
            <a:endParaRPr lang="pl-PL" sz="1300" dirty="0" smtClean="0">
              <a:solidFill>
                <a:srgbClr val="FFFFFF"/>
              </a:solidFill>
              <a:latin typeface="Telegraf"/>
            </a:endParaRPr>
          </a:p>
        </p:txBody>
      </p:sp>
      <p:sp>
        <p:nvSpPr>
          <p:cNvPr id="19458" name="AutoShape 2" descr="4 x i na Uniwersytecie Jagiellońskim - Laboratoryjnie.pl - Laboratoryjny  portal informacyjny"/>
          <p:cNvSpPr>
            <a:spLocks noChangeAspect="1" noChangeArrowheads="1"/>
          </p:cNvSpPr>
          <p:nvPr/>
        </p:nvSpPr>
        <p:spPr bwMode="auto">
          <a:xfrm>
            <a:off x="82973" y="-102729"/>
            <a:ext cx="162560" cy="216747"/>
          </a:xfrm>
          <a:prstGeom prst="rect">
            <a:avLst/>
          </a:prstGeom>
          <a:noFill/>
        </p:spPr>
        <p:txBody>
          <a:bodyPr vert="horz" wrap="square" lIns="54617" tIns="27309" rIns="54617" bIns="27309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9460" name="AutoShape 4" descr="4 x i na Uniwersytecie Jagiellońskim - Laboratoryjnie.pl - Laboratoryjny  portal informacyjny"/>
          <p:cNvSpPr>
            <a:spLocks noChangeAspect="1" noChangeArrowheads="1"/>
          </p:cNvSpPr>
          <p:nvPr/>
        </p:nvSpPr>
        <p:spPr bwMode="auto">
          <a:xfrm>
            <a:off x="82973" y="-102729"/>
            <a:ext cx="162560" cy="216747"/>
          </a:xfrm>
          <a:prstGeom prst="rect">
            <a:avLst/>
          </a:prstGeom>
          <a:noFill/>
        </p:spPr>
        <p:txBody>
          <a:bodyPr vert="horz" wrap="square" lIns="54617" tIns="27309" rIns="54617" bIns="27309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743200"/>
            <a:ext cx="7226748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500733" y="731520"/>
            <a:ext cx="521347" cy="266002"/>
            <a:chOff x="0" y="0"/>
            <a:chExt cx="695130" cy="354669"/>
          </a:xfrm>
        </p:grpSpPr>
        <p:grpSp>
          <p:nvGrpSpPr>
            <p:cNvPr id="3" name="Group 3"/>
            <p:cNvGrpSpPr/>
            <p:nvPr/>
          </p:nvGrpSpPr>
          <p:grpSpPr>
            <a:xfrm>
              <a:off x="7381" y="0"/>
              <a:ext cx="680369" cy="354669"/>
              <a:chOff x="0" y="0"/>
              <a:chExt cx="2121986" cy="110617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123256" cy="1106170"/>
              </a:xfrm>
              <a:custGeom>
                <a:avLst/>
                <a:gdLst/>
                <a:ahLst/>
                <a:cxnLst/>
                <a:rect l="l" t="t" r="r" b="b"/>
                <a:pathLst>
                  <a:path w="2123256" h="1106170">
                    <a:moveTo>
                      <a:pt x="1569536" y="1106170"/>
                    </a:moveTo>
                    <a:lnTo>
                      <a:pt x="553720" y="1106170"/>
                    </a:lnTo>
                    <a:cubicBezTo>
                      <a:pt x="247650" y="1106170"/>
                      <a:pt x="0" y="858520"/>
                      <a:pt x="0" y="553720"/>
                    </a:cubicBezTo>
                    <a:cubicBezTo>
                      <a:pt x="0" y="247650"/>
                      <a:pt x="247650" y="0"/>
                      <a:pt x="553720" y="0"/>
                    </a:cubicBezTo>
                    <a:lnTo>
                      <a:pt x="1569536" y="0"/>
                    </a:lnTo>
                    <a:cubicBezTo>
                      <a:pt x="1875606" y="0"/>
                      <a:pt x="2123256" y="247650"/>
                      <a:pt x="2123256" y="553720"/>
                    </a:cubicBezTo>
                    <a:cubicBezTo>
                      <a:pt x="2121986" y="858520"/>
                      <a:pt x="1874336" y="1106170"/>
                      <a:pt x="1569536" y="1106170"/>
                    </a:cubicBezTo>
                    <a:close/>
                  </a:path>
                </a:pathLst>
              </a:custGeom>
              <a:solidFill>
                <a:srgbClr val="BAE0FF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>
              <a:off x="0" y="0"/>
              <a:ext cx="695130" cy="354669"/>
              <a:chOff x="0" y="0"/>
              <a:chExt cx="2144216" cy="110617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2145487" cy="1107440"/>
              </a:xfrm>
              <a:custGeom>
                <a:avLst/>
                <a:gdLst/>
                <a:ahLst/>
                <a:cxnLst/>
                <a:rect l="l" t="t" r="r" b="b"/>
                <a:pathLst>
                  <a:path w="2145487" h="1107440">
                    <a:moveTo>
                      <a:pt x="1591766" y="45720"/>
                    </a:moveTo>
                    <a:cubicBezTo>
                      <a:pt x="1871166" y="45720"/>
                      <a:pt x="2098496" y="273050"/>
                      <a:pt x="2098496" y="552450"/>
                    </a:cubicBezTo>
                    <a:cubicBezTo>
                      <a:pt x="2098496" y="831850"/>
                      <a:pt x="1871166" y="1059180"/>
                      <a:pt x="1591766" y="1059180"/>
                    </a:cubicBezTo>
                    <a:lnTo>
                      <a:pt x="553720" y="1059180"/>
                    </a:lnTo>
                    <a:cubicBezTo>
                      <a:pt x="274320" y="1059180"/>
                      <a:pt x="46990" y="831850"/>
                      <a:pt x="46990" y="552450"/>
                    </a:cubicBezTo>
                    <a:cubicBezTo>
                      <a:pt x="46990" y="273050"/>
                      <a:pt x="274320" y="45720"/>
                      <a:pt x="553720" y="45720"/>
                    </a:cubicBezTo>
                    <a:lnTo>
                      <a:pt x="1591766" y="45720"/>
                    </a:lnTo>
                    <a:moveTo>
                      <a:pt x="1591766" y="0"/>
                    </a:moveTo>
                    <a:lnTo>
                      <a:pt x="553720" y="0"/>
                    </a:lnTo>
                    <a:cubicBezTo>
                      <a:pt x="247650" y="0"/>
                      <a:pt x="0" y="247650"/>
                      <a:pt x="0" y="553720"/>
                    </a:cubicBezTo>
                    <a:cubicBezTo>
                      <a:pt x="0" y="859790"/>
                      <a:pt x="247650" y="1107440"/>
                      <a:pt x="553720" y="1107440"/>
                    </a:cubicBezTo>
                    <a:lnTo>
                      <a:pt x="1591766" y="1107440"/>
                    </a:lnTo>
                    <a:cubicBezTo>
                      <a:pt x="1897836" y="1107440"/>
                      <a:pt x="2145486" y="859790"/>
                      <a:pt x="2145486" y="553720"/>
                    </a:cubicBezTo>
                    <a:cubicBezTo>
                      <a:pt x="2144216" y="247650"/>
                      <a:pt x="1896566" y="0"/>
                      <a:pt x="1591766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97386" y="107707"/>
              <a:ext cx="300357" cy="139256"/>
            </a:xfrm>
            <a:prstGeom prst="rect">
              <a:avLst/>
            </a:prstGeom>
          </p:spPr>
        </p:pic>
      </p:grpSp>
      <p:sp>
        <p:nvSpPr>
          <p:cNvPr id="8" name="AutoShape 8"/>
          <p:cNvSpPr/>
          <p:nvPr/>
        </p:nvSpPr>
        <p:spPr>
          <a:xfrm>
            <a:off x="6462132" y="3308662"/>
            <a:ext cx="2559948" cy="16657"/>
          </a:xfrm>
          <a:prstGeom prst="rect">
            <a:avLst/>
          </a:prstGeom>
          <a:solidFill>
            <a:srgbClr val="BAE0FF"/>
          </a:solidFill>
        </p:spPr>
      </p:sp>
      <p:sp>
        <p:nvSpPr>
          <p:cNvPr id="9" name="AutoShape 9"/>
          <p:cNvSpPr/>
          <p:nvPr/>
        </p:nvSpPr>
        <p:spPr>
          <a:xfrm>
            <a:off x="6462132" y="4121129"/>
            <a:ext cx="2559948" cy="16657"/>
          </a:xfrm>
          <a:prstGeom prst="rect">
            <a:avLst/>
          </a:prstGeom>
          <a:solidFill>
            <a:srgbClr val="BAE0FF"/>
          </a:solidFill>
        </p:spPr>
      </p:sp>
      <p:sp>
        <p:nvSpPr>
          <p:cNvPr id="10" name="AutoShape 10"/>
          <p:cNvSpPr/>
          <p:nvPr/>
        </p:nvSpPr>
        <p:spPr>
          <a:xfrm>
            <a:off x="6462132" y="4933596"/>
            <a:ext cx="2559948" cy="16657"/>
          </a:xfrm>
          <a:prstGeom prst="rect">
            <a:avLst/>
          </a:prstGeom>
          <a:solidFill>
            <a:srgbClr val="BAE0FF"/>
          </a:solidFill>
        </p:spPr>
      </p:sp>
      <p:sp>
        <p:nvSpPr>
          <p:cNvPr id="11" name="AutoShape 11"/>
          <p:cNvSpPr/>
          <p:nvPr/>
        </p:nvSpPr>
        <p:spPr>
          <a:xfrm>
            <a:off x="6462132" y="5746063"/>
            <a:ext cx="2559948" cy="16657"/>
          </a:xfrm>
          <a:prstGeom prst="rect">
            <a:avLst/>
          </a:prstGeom>
          <a:solidFill>
            <a:srgbClr val="BAE0FF"/>
          </a:solidFill>
        </p:spPr>
      </p:sp>
      <p:sp>
        <p:nvSpPr>
          <p:cNvPr id="12" name="AutoShape 12"/>
          <p:cNvSpPr/>
          <p:nvPr/>
        </p:nvSpPr>
        <p:spPr>
          <a:xfrm>
            <a:off x="0" y="0"/>
            <a:ext cx="5647553" cy="7315200"/>
          </a:xfrm>
          <a:prstGeom prst="rect">
            <a:avLst/>
          </a:prstGeom>
          <a:solidFill>
            <a:srgbClr val="BAE0FF"/>
          </a:solidFill>
        </p:spPr>
      </p:sp>
      <p:sp>
        <p:nvSpPr>
          <p:cNvPr id="13" name="TextBox 13"/>
          <p:cNvSpPr txBox="1"/>
          <p:nvPr/>
        </p:nvSpPr>
        <p:spPr>
          <a:xfrm>
            <a:off x="731520" y="4257463"/>
            <a:ext cx="4373880" cy="15132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940"/>
              </a:lnSpc>
            </a:pPr>
            <a:r>
              <a:rPr lang="pl-PL" sz="5400" dirty="0" smtClean="0">
                <a:solidFill>
                  <a:srgbClr val="100F0D"/>
                </a:solidFill>
                <a:latin typeface="Kollektif Bold"/>
              </a:rPr>
              <a:t>Digital </a:t>
            </a:r>
            <a:r>
              <a:rPr lang="pl-PL" sz="5400" dirty="0" err="1" smtClean="0">
                <a:solidFill>
                  <a:srgbClr val="100F0D"/>
                </a:solidFill>
                <a:latin typeface="Kollektif Bold"/>
              </a:rPr>
              <a:t>literacy</a:t>
            </a:r>
            <a:endParaRPr lang="en-US" sz="5400" dirty="0">
              <a:solidFill>
                <a:srgbClr val="100F0D"/>
              </a:solidFill>
              <a:latin typeface="Kollektif Bold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462132" y="2706534"/>
            <a:ext cx="2559949" cy="394147"/>
            <a:chOff x="0" y="-19049"/>
            <a:chExt cx="3413265" cy="525529"/>
          </a:xfrm>
        </p:grpSpPr>
        <p:sp>
          <p:nvSpPr>
            <p:cNvPr id="15" name="TextBox 15"/>
            <p:cNvSpPr txBox="1"/>
            <p:nvPr/>
          </p:nvSpPr>
          <p:spPr>
            <a:xfrm>
              <a:off x="0" y="9525"/>
              <a:ext cx="568975" cy="3520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80"/>
                </a:lnSpc>
              </a:pPr>
              <a:r>
                <a:rPr lang="en-US" sz="1800">
                  <a:solidFill>
                    <a:srgbClr val="100F0D"/>
                  </a:solidFill>
                  <a:latin typeface="Kollektif Bold"/>
                </a:rPr>
                <a:t>01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12607" y="-19049"/>
              <a:ext cx="2700658" cy="5255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60"/>
                </a:lnSpc>
              </a:pPr>
              <a:r>
                <a:rPr lang="en-US" sz="1200" spc="36" dirty="0" smtClean="0">
                  <a:solidFill>
                    <a:srgbClr val="100F0D"/>
                  </a:solidFill>
                  <a:latin typeface="HK Grotesk Light"/>
                </a:rPr>
                <a:t>Something natural, one of the basic skills.</a:t>
              </a:r>
              <a:endParaRPr lang="en-US" sz="1200" spc="36" dirty="0">
                <a:solidFill>
                  <a:srgbClr val="100F0D"/>
                </a:solidFill>
                <a:latin typeface="HK Grotesk Light"/>
              </a:endParaRP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6462132" y="3519001"/>
            <a:ext cx="2559950" cy="285502"/>
            <a:chOff x="0" y="-19049"/>
            <a:chExt cx="3413266" cy="380670"/>
          </a:xfrm>
        </p:grpSpPr>
        <p:sp>
          <p:nvSpPr>
            <p:cNvPr id="19" name="TextBox 19"/>
            <p:cNvSpPr txBox="1"/>
            <p:nvPr/>
          </p:nvSpPr>
          <p:spPr>
            <a:xfrm>
              <a:off x="0" y="9525"/>
              <a:ext cx="568975" cy="3520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80"/>
                </a:lnSpc>
              </a:pPr>
              <a:r>
                <a:rPr lang="en-US" sz="1800">
                  <a:solidFill>
                    <a:srgbClr val="100F0D"/>
                  </a:solidFill>
                  <a:latin typeface="Kollektif Bold"/>
                </a:rPr>
                <a:t>02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712607" y="-19049"/>
              <a:ext cx="2700659" cy="2519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60"/>
                </a:lnSpc>
              </a:pPr>
              <a:r>
                <a:rPr lang="pl-PL" sz="1200" spc="36" dirty="0" err="1" smtClean="0">
                  <a:solidFill>
                    <a:srgbClr val="100F0D"/>
                  </a:solidFill>
                  <a:latin typeface="HK Grotesk Light"/>
                </a:rPr>
                <a:t>Determining</a:t>
              </a:r>
              <a:r>
                <a:rPr lang="pl-PL" sz="1200" spc="36" dirty="0" smtClean="0">
                  <a:solidFill>
                    <a:srgbClr val="100F0D"/>
                  </a:solidFill>
                  <a:latin typeface="HK Grotesk Light"/>
                </a:rPr>
                <a:t> </a:t>
              </a:r>
              <a:r>
                <a:rPr lang="pl-PL" sz="1200" spc="36" dirty="0" err="1" smtClean="0">
                  <a:solidFill>
                    <a:srgbClr val="100F0D"/>
                  </a:solidFill>
                  <a:latin typeface="HK Grotesk Light"/>
                </a:rPr>
                <a:t>quality</a:t>
              </a:r>
              <a:r>
                <a:rPr lang="pl-PL" sz="1200" spc="36" dirty="0" smtClean="0">
                  <a:solidFill>
                    <a:srgbClr val="100F0D"/>
                  </a:solidFill>
                  <a:latin typeface="HK Grotesk Light"/>
                </a:rPr>
                <a:t> of life</a:t>
              </a:r>
              <a:endParaRPr lang="en-US" sz="1200" spc="36" dirty="0">
                <a:solidFill>
                  <a:srgbClr val="100F0D"/>
                </a:solidFill>
                <a:latin typeface="HK Grotesk Light"/>
              </a:endParaRP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6462132" y="4331468"/>
            <a:ext cx="2559950" cy="394147"/>
            <a:chOff x="0" y="-19049"/>
            <a:chExt cx="3413266" cy="525530"/>
          </a:xfrm>
        </p:grpSpPr>
        <p:sp>
          <p:nvSpPr>
            <p:cNvPr id="22" name="TextBox 22"/>
            <p:cNvSpPr txBox="1"/>
            <p:nvPr/>
          </p:nvSpPr>
          <p:spPr>
            <a:xfrm>
              <a:off x="0" y="9525"/>
              <a:ext cx="568975" cy="3520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80"/>
                </a:lnSpc>
              </a:pPr>
              <a:r>
                <a:rPr lang="en-US" sz="1800">
                  <a:solidFill>
                    <a:srgbClr val="100F0D"/>
                  </a:solidFill>
                  <a:latin typeface="Kollektif Bold"/>
                </a:rPr>
                <a:t>03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712607" y="-19049"/>
              <a:ext cx="2700659" cy="5255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60"/>
                </a:lnSpc>
              </a:pPr>
              <a:r>
                <a:rPr lang="en-US" sz="1200" spc="36" dirty="0" smtClean="0">
                  <a:solidFill>
                    <a:srgbClr val="100F0D"/>
                  </a:solidFill>
                  <a:latin typeface="HK Grotesk Light"/>
                </a:rPr>
                <a:t>Required in the </a:t>
              </a:r>
              <a:r>
                <a:rPr lang="en-US" sz="1200" spc="36" dirty="0" err="1" smtClean="0">
                  <a:solidFill>
                    <a:srgbClr val="100F0D"/>
                  </a:solidFill>
                  <a:latin typeface="HK Grotesk Light"/>
                </a:rPr>
                <a:t>labour</a:t>
              </a:r>
              <a:r>
                <a:rPr lang="en-US" sz="1200" spc="36" dirty="0" smtClean="0">
                  <a:solidFill>
                    <a:srgbClr val="100F0D"/>
                  </a:solidFill>
                  <a:latin typeface="HK Grotesk Light"/>
                </a:rPr>
                <a:t> market.</a:t>
              </a:r>
              <a:endParaRPr lang="en-US" sz="1200" spc="36" dirty="0">
                <a:solidFill>
                  <a:srgbClr val="100F0D"/>
                </a:solidFill>
                <a:latin typeface="HK Grotesk Light"/>
              </a:endParaRP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6462132" y="5143936"/>
            <a:ext cx="2559950" cy="285502"/>
            <a:chOff x="0" y="-19049"/>
            <a:chExt cx="3413266" cy="380670"/>
          </a:xfrm>
        </p:grpSpPr>
        <p:sp>
          <p:nvSpPr>
            <p:cNvPr id="25" name="TextBox 25"/>
            <p:cNvSpPr txBox="1"/>
            <p:nvPr/>
          </p:nvSpPr>
          <p:spPr>
            <a:xfrm>
              <a:off x="0" y="9525"/>
              <a:ext cx="568975" cy="3520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80"/>
                </a:lnSpc>
              </a:pPr>
              <a:r>
                <a:rPr lang="en-US" sz="1800">
                  <a:solidFill>
                    <a:srgbClr val="100F0D"/>
                  </a:solidFill>
                  <a:latin typeface="Kollektif Bold"/>
                </a:rPr>
                <a:t>04</a:t>
              </a: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712607" y="-19049"/>
              <a:ext cx="2700659" cy="2519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60"/>
                </a:lnSpc>
              </a:pPr>
              <a:r>
                <a:rPr lang="pl-PL" sz="1200" spc="36" dirty="0" err="1" smtClean="0">
                  <a:solidFill>
                    <a:srgbClr val="100F0D"/>
                  </a:solidFill>
                  <a:latin typeface="HK Grotesk Light"/>
                </a:rPr>
                <a:t>Meeting</a:t>
              </a:r>
              <a:r>
                <a:rPr lang="pl-PL" sz="1200" spc="36" dirty="0" smtClean="0">
                  <a:solidFill>
                    <a:srgbClr val="100F0D"/>
                  </a:solidFill>
                  <a:latin typeface="HK Grotesk Light"/>
                </a:rPr>
                <a:t> </a:t>
              </a:r>
              <a:r>
                <a:rPr lang="pl-PL" sz="1200" spc="36" dirty="0" err="1" smtClean="0">
                  <a:solidFill>
                    <a:srgbClr val="100F0D"/>
                  </a:solidFill>
                  <a:latin typeface="HK Grotesk Light"/>
                </a:rPr>
                <a:t>needs</a:t>
              </a:r>
              <a:r>
                <a:rPr lang="pl-PL" sz="1200" spc="36" dirty="0" smtClean="0">
                  <a:solidFill>
                    <a:srgbClr val="100F0D"/>
                  </a:solidFill>
                  <a:latin typeface="HK Grotesk Light"/>
                </a:rPr>
                <a:t>.</a:t>
              </a:r>
              <a:endParaRPr lang="en-US" sz="1200" spc="36" dirty="0">
                <a:solidFill>
                  <a:srgbClr val="100F0D"/>
                </a:solidFill>
                <a:latin typeface="HK Grotesk Light"/>
              </a:endParaRPr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6462132" y="5956403"/>
            <a:ext cx="2559949" cy="394147"/>
            <a:chOff x="0" y="-19049"/>
            <a:chExt cx="3413265" cy="525530"/>
          </a:xfrm>
        </p:grpSpPr>
        <p:sp>
          <p:nvSpPr>
            <p:cNvPr id="28" name="TextBox 28"/>
            <p:cNvSpPr txBox="1"/>
            <p:nvPr/>
          </p:nvSpPr>
          <p:spPr>
            <a:xfrm>
              <a:off x="0" y="9525"/>
              <a:ext cx="568975" cy="3520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80"/>
                </a:lnSpc>
              </a:pPr>
              <a:r>
                <a:rPr lang="en-US" sz="1800">
                  <a:solidFill>
                    <a:srgbClr val="100F0D"/>
                  </a:solidFill>
                  <a:latin typeface="Kollektif Bold"/>
                </a:rPr>
                <a:t>05</a:t>
              </a: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712607" y="-19049"/>
              <a:ext cx="2700658" cy="5255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60"/>
                </a:lnSpc>
              </a:pPr>
              <a:r>
                <a:rPr lang="pl-PL" sz="1200" spc="36" dirty="0" err="1" smtClean="0">
                  <a:solidFill>
                    <a:srgbClr val="100F0D"/>
                  </a:solidFill>
                  <a:latin typeface="HK Grotesk Light"/>
                </a:rPr>
                <a:t>Age</a:t>
              </a:r>
              <a:r>
                <a:rPr lang="pl-PL" sz="1200" spc="36" dirty="0" smtClean="0">
                  <a:solidFill>
                    <a:srgbClr val="100F0D"/>
                  </a:solidFill>
                  <a:latin typeface="HK Grotesk Light"/>
                </a:rPr>
                <a:t> </a:t>
              </a:r>
              <a:r>
                <a:rPr lang="pl-PL" sz="1200" spc="36" dirty="0" err="1" smtClean="0">
                  <a:solidFill>
                    <a:srgbClr val="100F0D"/>
                  </a:solidFill>
                  <a:latin typeface="HK Grotesk Light"/>
                </a:rPr>
                <a:t>group-specific</a:t>
              </a:r>
              <a:r>
                <a:rPr lang="pl-PL" sz="1200" spc="36" dirty="0" smtClean="0">
                  <a:solidFill>
                    <a:srgbClr val="100F0D"/>
                  </a:solidFill>
                  <a:latin typeface="HK Grotesk Light"/>
                </a:rPr>
                <a:t> </a:t>
              </a:r>
              <a:r>
                <a:rPr lang="pl-PL" sz="1200" spc="36" dirty="0" err="1" smtClean="0">
                  <a:solidFill>
                    <a:srgbClr val="100F0D"/>
                  </a:solidFill>
                  <a:latin typeface="HK Grotesk Light"/>
                </a:rPr>
                <a:t>definition</a:t>
              </a:r>
              <a:endParaRPr lang="en-US" sz="1200" spc="36" dirty="0">
                <a:solidFill>
                  <a:srgbClr val="100F0D"/>
                </a:solidFill>
                <a:latin typeface="HK Grotesk Ligh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31520" y="760095"/>
            <a:ext cx="4674352" cy="1852241"/>
            <a:chOff x="0" y="38100"/>
            <a:chExt cx="6232469" cy="1512843"/>
          </a:xfrm>
        </p:grpSpPr>
        <p:sp>
          <p:nvSpPr>
            <p:cNvPr id="3" name="TextBox 3"/>
            <p:cNvSpPr txBox="1"/>
            <p:nvPr/>
          </p:nvSpPr>
          <p:spPr>
            <a:xfrm>
              <a:off x="0" y="38100"/>
              <a:ext cx="6232469" cy="12359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940"/>
                </a:lnSpc>
              </a:pPr>
              <a:r>
                <a:rPr lang="pl-PL" sz="5400" dirty="0" smtClean="0">
                  <a:solidFill>
                    <a:srgbClr val="100F0D"/>
                  </a:solidFill>
                  <a:latin typeface="Kollektif Bold"/>
                </a:rPr>
                <a:t>Digital </a:t>
              </a:r>
              <a:r>
                <a:rPr lang="pl-PL" sz="5400" dirty="0" err="1" smtClean="0">
                  <a:solidFill>
                    <a:srgbClr val="100F0D"/>
                  </a:solidFill>
                  <a:latin typeface="Kollektif Bold"/>
                </a:rPr>
                <a:t>literacy</a:t>
              </a:r>
              <a:endParaRPr lang="en-US" sz="5400" dirty="0">
                <a:solidFill>
                  <a:srgbClr val="100F0D"/>
                </a:solidFill>
                <a:latin typeface="Kollektif Bold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289088"/>
              <a:ext cx="6232469" cy="2618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20"/>
                </a:lnSpc>
              </a:pPr>
              <a:endParaRPr lang="en-US" sz="2100" spc="63" dirty="0">
                <a:solidFill>
                  <a:srgbClr val="100F0D"/>
                </a:solidFill>
                <a:latin typeface="Kollektif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731520" y="3419867"/>
            <a:ext cx="2722136" cy="2725859"/>
            <a:chOff x="0" y="9525"/>
            <a:chExt cx="3629515" cy="3634479"/>
          </a:xfrm>
        </p:grpSpPr>
        <p:sp>
          <p:nvSpPr>
            <p:cNvPr id="6" name="TextBox 6"/>
            <p:cNvSpPr txBox="1"/>
            <p:nvPr/>
          </p:nvSpPr>
          <p:spPr>
            <a:xfrm>
              <a:off x="0" y="9525"/>
              <a:ext cx="3629515" cy="3419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80"/>
                </a:lnSpc>
              </a:pPr>
              <a:r>
                <a:rPr lang="pl-PL" dirty="0" smtClean="0">
                  <a:solidFill>
                    <a:srgbClr val="100F0D"/>
                  </a:solidFill>
                  <a:latin typeface="Georgia Pro" pitchFamily="18" charset="0"/>
                </a:rPr>
                <a:t>ICT </a:t>
              </a:r>
              <a:r>
                <a:rPr lang="pl-PL" dirty="0" err="1" smtClean="0">
                  <a:solidFill>
                    <a:srgbClr val="100F0D"/>
                  </a:solidFill>
                  <a:latin typeface="Georgia Pro" pitchFamily="18" charset="0"/>
                </a:rPr>
                <a:t>usage</a:t>
              </a:r>
              <a:endParaRPr lang="en-US" sz="1800" dirty="0">
                <a:solidFill>
                  <a:srgbClr val="100F0D"/>
                </a:solidFill>
                <a:latin typeface="Georgia Pro" pitchFamily="18" charset="0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859937"/>
              <a:ext cx="3629515" cy="9233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20"/>
                </a:lnSpc>
              </a:pPr>
              <a:r>
                <a:rPr lang="pl-PL" sz="1400" spc="42" dirty="0" err="1" smtClean="0">
                  <a:solidFill>
                    <a:srgbClr val="100F0D"/>
                  </a:solidFill>
                  <a:latin typeface="Georgia Pro Cond Semibold" pitchFamily="18" charset="0"/>
                </a:rPr>
                <a:t>Websites</a:t>
              </a:r>
              <a:endParaRPr lang="pl-PL" sz="1400" spc="42" dirty="0" smtClean="0">
                <a:solidFill>
                  <a:srgbClr val="100F0D"/>
                </a:solidFill>
                <a:latin typeface="Georgia Pro Cond Semibold" pitchFamily="18" charset="0"/>
              </a:endParaRPr>
            </a:p>
            <a:p>
              <a:pPr>
                <a:lnSpc>
                  <a:spcPts val="1820"/>
                </a:lnSpc>
              </a:pPr>
              <a:r>
                <a:rPr lang="pl-PL" sz="1400" spc="42" dirty="0" smtClean="0">
                  <a:solidFill>
                    <a:srgbClr val="100F0D"/>
                  </a:solidFill>
                  <a:latin typeface="Georgia Pro Cond Semibold" pitchFamily="18" charset="0"/>
                </a:rPr>
                <a:t>Hardware</a:t>
              </a:r>
            </a:p>
            <a:p>
              <a:pPr>
                <a:lnSpc>
                  <a:spcPts val="1820"/>
                </a:lnSpc>
              </a:pPr>
              <a:r>
                <a:rPr lang="pl-PL" sz="1400" spc="42" dirty="0" smtClean="0">
                  <a:solidFill>
                    <a:srgbClr val="100F0D"/>
                  </a:solidFill>
                  <a:latin typeface="Georgia Pro Cond Semibold" pitchFamily="18" charset="0"/>
                </a:rPr>
                <a:t>Software</a:t>
              </a:r>
              <a:endParaRPr lang="en-US" sz="1400" spc="42" dirty="0">
                <a:solidFill>
                  <a:srgbClr val="100F0D"/>
                </a:solidFill>
                <a:latin typeface="Georgia Pro Cond Semibold" pitchFamily="18" charset="0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2509180"/>
              <a:ext cx="3629515" cy="3520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80"/>
                </a:lnSpc>
              </a:pPr>
              <a:r>
                <a:rPr lang="pl-PL" dirty="0" err="1" smtClean="0">
                  <a:solidFill>
                    <a:srgbClr val="100F0D"/>
                  </a:solidFill>
                  <a:latin typeface="Georgia Pro" pitchFamily="18" charset="0"/>
                </a:rPr>
                <a:t>Reflection</a:t>
              </a:r>
              <a:endParaRPr lang="en-US" dirty="0">
                <a:solidFill>
                  <a:srgbClr val="100F0D"/>
                </a:solidFill>
                <a:latin typeface="Georgia Pro" pitchFamily="18" charset="0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028451"/>
              <a:ext cx="3629515" cy="6155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20"/>
                </a:lnSpc>
              </a:pPr>
              <a:r>
                <a:rPr lang="en-US" sz="1400" spc="42" dirty="0" smtClean="0">
                  <a:solidFill>
                    <a:srgbClr val="100F0D"/>
                  </a:solidFill>
                  <a:latin typeface="Georgia Pro Cond Semibold" pitchFamily="18" charset="0"/>
                </a:rPr>
                <a:t>How do the media change our </a:t>
              </a:r>
              <a:r>
                <a:rPr lang="en-US" sz="1400" spc="42" dirty="0" err="1" smtClean="0">
                  <a:solidFill>
                    <a:srgbClr val="100F0D"/>
                  </a:solidFill>
                  <a:latin typeface="Georgia Pro Cond Semibold" pitchFamily="18" charset="0"/>
                </a:rPr>
                <a:t>behaviour</a:t>
              </a:r>
              <a:r>
                <a:rPr lang="en-US" sz="1400" spc="42" dirty="0" smtClean="0">
                  <a:solidFill>
                    <a:srgbClr val="100F0D"/>
                  </a:solidFill>
                  <a:latin typeface="Georgia Pro Cond Semibold" pitchFamily="18" charset="0"/>
                </a:rPr>
                <a:t>?</a:t>
              </a:r>
              <a:endParaRPr lang="en-US" sz="1400" spc="42" dirty="0">
                <a:solidFill>
                  <a:srgbClr val="100F0D"/>
                </a:solidFill>
                <a:latin typeface="Georgia Pro Cond Semibold" pitchFamily="18" charset="0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6716877" y="2189320"/>
            <a:ext cx="2305203" cy="2936560"/>
            <a:chOff x="351790" y="351790"/>
            <a:chExt cx="2940050" cy="2954020"/>
          </a:xfrm>
        </p:grpSpPr>
        <p:sp>
          <p:nvSpPr>
            <p:cNvPr id="11" name="Freeform 11"/>
            <p:cNvSpPr/>
            <p:nvPr/>
          </p:nvSpPr>
          <p:spPr>
            <a:xfrm>
              <a:off x="371964" y="1851483"/>
              <a:ext cx="3494266" cy="3041780"/>
            </a:xfrm>
            <a:custGeom>
              <a:avLst/>
              <a:gdLst/>
              <a:ahLst/>
              <a:cxnLst/>
              <a:rect l="l" t="t" r="r" b="b"/>
              <a:pathLst>
                <a:path w="3494266" h="3041780">
                  <a:moveTo>
                    <a:pt x="223465" y="1624837"/>
                  </a:moveTo>
                  <a:cubicBezTo>
                    <a:pt x="223465" y="1706900"/>
                    <a:pt x="173806" y="1772550"/>
                    <a:pt x="111732" y="1772550"/>
                  </a:cubicBezTo>
                  <a:cubicBezTo>
                    <a:pt x="49659" y="1772550"/>
                    <a:pt x="0" y="1706900"/>
                    <a:pt x="0" y="1624837"/>
                  </a:cubicBezTo>
                  <a:cubicBezTo>
                    <a:pt x="0" y="1542775"/>
                    <a:pt x="49659" y="1477125"/>
                    <a:pt x="111732" y="1477125"/>
                  </a:cubicBezTo>
                  <a:cubicBezTo>
                    <a:pt x="173806" y="1477125"/>
                    <a:pt x="223465" y="1542775"/>
                    <a:pt x="223465" y="1624837"/>
                  </a:cubicBezTo>
                  <a:close/>
                  <a:moveTo>
                    <a:pt x="1225953" y="0"/>
                  </a:moveTo>
                  <a:cubicBezTo>
                    <a:pt x="1163880" y="0"/>
                    <a:pt x="1114221" y="65650"/>
                    <a:pt x="1114221" y="147712"/>
                  </a:cubicBezTo>
                  <a:cubicBezTo>
                    <a:pt x="1114221" y="229775"/>
                    <a:pt x="1163880" y="295425"/>
                    <a:pt x="1225953" y="295425"/>
                  </a:cubicBezTo>
                  <a:cubicBezTo>
                    <a:pt x="1288027" y="295425"/>
                    <a:pt x="1337686" y="229775"/>
                    <a:pt x="1337686" y="147712"/>
                  </a:cubicBezTo>
                  <a:cubicBezTo>
                    <a:pt x="1337686" y="65650"/>
                    <a:pt x="1288027" y="0"/>
                    <a:pt x="1225953" y="0"/>
                  </a:cubicBezTo>
                  <a:close/>
                  <a:moveTo>
                    <a:pt x="2343278" y="0"/>
                  </a:moveTo>
                  <a:cubicBezTo>
                    <a:pt x="2281205" y="0"/>
                    <a:pt x="2231546" y="65650"/>
                    <a:pt x="2231546" y="147712"/>
                  </a:cubicBezTo>
                  <a:cubicBezTo>
                    <a:pt x="2231546" y="229775"/>
                    <a:pt x="2281205" y="295425"/>
                    <a:pt x="2343278" y="295425"/>
                  </a:cubicBezTo>
                  <a:cubicBezTo>
                    <a:pt x="2405352" y="295425"/>
                    <a:pt x="2455011" y="229775"/>
                    <a:pt x="2455011" y="147712"/>
                  </a:cubicBezTo>
                  <a:cubicBezTo>
                    <a:pt x="2455011" y="65650"/>
                    <a:pt x="2403800" y="0"/>
                    <a:pt x="2343278" y="0"/>
                  </a:cubicBezTo>
                  <a:close/>
                  <a:moveTo>
                    <a:pt x="3402826" y="1477125"/>
                  </a:moveTo>
                  <a:cubicBezTo>
                    <a:pt x="3352026" y="1477125"/>
                    <a:pt x="3311386" y="1542775"/>
                    <a:pt x="3311386" y="1624837"/>
                  </a:cubicBezTo>
                  <a:cubicBezTo>
                    <a:pt x="3311386" y="1706900"/>
                    <a:pt x="3352026" y="1772550"/>
                    <a:pt x="3402826" y="1772550"/>
                  </a:cubicBezTo>
                  <a:cubicBezTo>
                    <a:pt x="3453626" y="1772550"/>
                    <a:pt x="3494266" y="1706900"/>
                    <a:pt x="3494266" y="1624837"/>
                  </a:cubicBezTo>
                  <a:cubicBezTo>
                    <a:pt x="3494266" y="1542775"/>
                    <a:pt x="3453626" y="1477125"/>
                    <a:pt x="3402826" y="1477125"/>
                  </a:cubicBezTo>
                  <a:close/>
                  <a:moveTo>
                    <a:pt x="2343278" y="2858900"/>
                  </a:moveTo>
                  <a:cubicBezTo>
                    <a:pt x="2281205" y="2858900"/>
                    <a:pt x="2231546" y="2899539"/>
                    <a:pt x="2231546" y="2950339"/>
                  </a:cubicBezTo>
                  <a:cubicBezTo>
                    <a:pt x="2231546" y="3001139"/>
                    <a:pt x="2281205" y="3041780"/>
                    <a:pt x="2343278" y="3041780"/>
                  </a:cubicBezTo>
                  <a:cubicBezTo>
                    <a:pt x="2405352" y="3041780"/>
                    <a:pt x="2455011" y="3001139"/>
                    <a:pt x="2455011" y="2950339"/>
                  </a:cubicBezTo>
                  <a:cubicBezTo>
                    <a:pt x="2455011" y="2899539"/>
                    <a:pt x="2403800" y="2858900"/>
                    <a:pt x="2343278" y="2858900"/>
                  </a:cubicBezTo>
                  <a:close/>
                </a:path>
              </a:pathLst>
            </a:custGeom>
            <a:solidFill>
              <a:srgbClr val="BAE0FF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351790" y="351790"/>
              <a:ext cx="3514440" cy="4555443"/>
            </a:xfrm>
            <a:custGeom>
              <a:avLst/>
              <a:gdLst/>
              <a:ahLst/>
              <a:cxnLst/>
              <a:rect l="l" t="t" r="r" b="b"/>
              <a:pathLst>
                <a:path w="3514440" h="4555443">
                  <a:moveTo>
                    <a:pt x="3511900" y="1546878"/>
                  </a:moveTo>
                  <a:lnTo>
                    <a:pt x="3449670" y="1647405"/>
                  </a:lnTo>
                  <a:lnTo>
                    <a:pt x="3511900" y="1747932"/>
                  </a:lnTo>
                  <a:lnTo>
                    <a:pt x="3485230" y="1791014"/>
                  </a:lnTo>
                  <a:lnTo>
                    <a:pt x="3423000" y="1690488"/>
                  </a:lnTo>
                  <a:lnTo>
                    <a:pt x="3362040" y="1791014"/>
                  </a:lnTo>
                  <a:lnTo>
                    <a:pt x="3335370" y="1747932"/>
                  </a:lnTo>
                  <a:lnTo>
                    <a:pt x="3397600" y="1647405"/>
                  </a:lnTo>
                  <a:lnTo>
                    <a:pt x="3335370" y="1546878"/>
                  </a:lnTo>
                  <a:lnTo>
                    <a:pt x="3362040" y="1503796"/>
                  </a:lnTo>
                  <a:lnTo>
                    <a:pt x="3423000" y="1604322"/>
                  </a:lnTo>
                  <a:lnTo>
                    <a:pt x="3485230" y="1503796"/>
                  </a:lnTo>
                  <a:lnTo>
                    <a:pt x="3511900" y="1546878"/>
                  </a:lnTo>
                  <a:close/>
                  <a:moveTo>
                    <a:pt x="3329020" y="172331"/>
                  </a:moveTo>
                  <a:cubicBezTo>
                    <a:pt x="3329020" y="90269"/>
                    <a:pt x="3369660" y="24619"/>
                    <a:pt x="3420460" y="24619"/>
                  </a:cubicBezTo>
                  <a:cubicBezTo>
                    <a:pt x="3471260" y="24619"/>
                    <a:pt x="3511900" y="90269"/>
                    <a:pt x="3511900" y="172331"/>
                  </a:cubicBezTo>
                  <a:cubicBezTo>
                    <a:pt x="3511900" y="254394"/>
                    <a:pt x="3471260" y="320044"/>
                    <a:pt x="3420460" y="320044"/>
                  </a:cubicBezTo>
                  <a:cubicBezTo>
                    <a:pt x="3369660" y="320044"/>
                    <a:pt x="3329020" y="254394"/>
                    <a:pt x="3329020" y="172331"/>
                  </a:cubicBezTo>
                  <a:close/>
                  <a:moveTo>
                    <a:pt x="3367120" y="172331"/>
                  </a:moveTo>
                  <a:cubicBezTo>
                    <a:pt x="3367120" y="219517"/>
                    <a:pt x="3391250" y="258497"/>
                    <a:pt x="3420460" y="258497"/>
                  </a:cubicBezTo>
                  <a:cubicBezTo>
                    <a:pt x="3449670" y="258497"/>
                    <a:pt x="3473800" y="219517"/>
                    <a:pt x="3473800" y="172331"/>
                  </a:cubicBezTo>
                  <a:cubicBezTo>
                    <a:pt x="3473800" y="125145"/>
                    <a:pt x="3449670" y="86166"/>
                    <a:pt x="3420460" y="86166"/>
                  </a:cubicBezTo>
                  <a:cubicBezTo>
                    <a:pt x="3391250" y="86166"/>
                    <a:pt x="3367120" y="125145"/>
                    <a:pt x="3367120" y="172331"/>
                  </a:cubicBezTo>
                  <a:close/>
                  <a:moveTo>
                    <a:pt x="17070" y="1647405"/>
                  </a:moveTo>
                  <a:cubicBezTo>
                    <a:pt x="17070" y="1565343"/>
                    <a:pt x="66729" y="1499693"/>
                    <a:pt x="128803" y="1499693"/>
                  </a:cubicBezTo>
                  <a:cubicBezTo>
                    <a:pt x="190876" y="1499693"/>
                    <a:pt x="240535" y="1565343"/>
                    <a:pt x="240535" y="1647405"/>
                  </a:cubicBezTo>
                  <a:cubicBezTo>
                    <a:pt x="240535" y="1729468"/>
                    <a:pt x="190876" y="1795118"/>
                    <a:pt x="128803" y="1795118"/>
                  </a:cubicBezTo>
                  <a:cubicBezTo>
                    <a:pt x="66729" y="1795118"/>
                    <a:pt x="17070" y="1729468"/>
                    <a:pt x="17070" y="1647405"/>
                  </a:cubicBezTo>
                  <a:close/>
                  <a:moveTo>
                    <a:pt x="63625" y="1647405"/>
                  </a:moveTo>
                  <a:cubicBezTo>
                    <a:pt x="63625" y="1694591"/>
                    <a:pt x="93110" y="1733571"/>
                    <a:pt x="128803" y="1733571"/>
                  </a:cubicBezTo>
                  <a:cubicBezTo>
                    <a:pt x="164495" y="1733571"/>
                    <a:pt x="193980" y="1694591"/>
                    <a:pt x="193980" y="1647405"/>
                  </a:cubicBezTo>
                  <a:cubicBezTo>
                    <a:pt x="193980" y="1600219"/>
                    <a:pt x="164495" y="1561239"/>
                    <a:pt x="128803" y="1561239"/>
                  </a:cubicBezTo>
                  <a:cubicBezTo>
                    <a:pt x="93110" y="1561239"/>
                    <a:pt x="63625" y="1600219"/>
                    <a:pt x="63625" y="1647405"/>
                  </a:cubicBezTo>
                  <a:close/>
                  <a:moveTo>
                    <a:pt x="153632" y="4343352"/>
                  </a:moveTo>
                  <a:lnTo>
                    <a:pt x="107077" y="4343352"/>
                  </a:lnTo>
                  <a:lnTo>
                    <a:pt x="107077" y="4430983"/>
                  </a:lnTo>
                  <a:lnTo>
                    <a:pt x="0" y="4430983"/>
                  </a:lnTo>
                  <a:lnTo>
                    <a:pt x="0" y="4469083"/>
                  </a:lnTo>
                  <a:lnTo>
                    <a:pt x="105525" y="4469083"/>
                  </a:lnTo>
                  <a:lnTo>
                    <a:pt x="105525" y="4555443"/>
                  </a:lnTo>
                  <a:lnTo>
                    <a:pt x="152080" y="4555443"/>
                  </a:lnTo>
                  <a:lnTo>
                    <a:pt x="152080" y="4467813"/>
                  </a:lnTo>
                  <a:lnTo>
                    <a:pt x="259157" y="4467813"/>
                  </a:lnTo>
                  <a:lnTo>
                    <a:pt x="259157" y="4429713"/>
                  </a:lnTo>
                  <a:lnTo>
                    <a:pt x="153632" y="4429713"/>
                  </a:lnTo>
                  <a:lnTo>
                    <a:pt x="153632" y="4343352"/>
                  </a:lnTo>
                  <a:close/>
                  <a:moveTo>
                    <a:pt x="57418" y="315941"/>
                  </a:moveTo>
                  <a:lnTo>
                    <a:pt x="133458" y="215414"/>
                  </a:lnTo>
                  <a:lnTo>
                    <a:pt x="209498" y="315941"/>
                  </a:lnTo>
                  <a:lnTo>
                    <a:pt x="240535" y="272858"/>
                  </a:lnTo>
                  <a:lnTo>
                    <a:pt x="166047" y="172331"/>
                  </a:lnTo>
                  <a:lnTo>
                    <a:pt x="240535" y="71805"/>
                  </a:lnTo>
                  <a:lnTo>
                    <a:pt x="207947" y="28722"/>
                  </a:lnTo>
                  <a:lnTo>
                    <a:pt x="133458" y="129248"/>
                  </a:lnTo>
                  <a:lnTo>
                    <a:pt x="58970" y="28722"/>
                  </a:lnTo>
                  <a:lnTo>
                    <a:pt x="26381" y="71805"/>
                  </a:lnTo>
                  <a:lnTo>
                    <a:pt x="100870" y="170280"/>
                  </a:lnTo>
                  <a:lnTo>
                    <a:pt x="24829" y="272858"/>
                  </a:lnTo>
                  <a:lnTo>
                    <a:pt x="57418" y="315941"/>
                  </a:lnTo>
                  <a:close/>
                  <a:moveTo>
                    <a:pt x="3514440" y="4450032"/>
                  </a:moveTo>
                  <a:cubicBezTo>
                    <a:pt x="3514440" y="4500832"/>
                    <a:pt x="3473800" y="4541473"/>
                    <a:pt x="3423000" y="4541473"/>
                  </a:cubicBezTo>
                  <a:cubicBezTo>
                    <a:pt x="3372200" y="4541473"/>
                    <a:pt x="3331560" y="4500832"/>
                    <a:pt x="3331560" y="4450032"/>
                  </a:cubicBezTo>
                  <a:cubicBezTo>
                    <a:pt x="3331560" y="4399232"/>
                    <a:pt x="3372200" y="4358593"/>
                    <a:pt x="3423000" y="4358593"/>
                  </a:cubicBezTo>
                  <a:cubicBezTo>
                    <a:pt x="3473800" y="4358593"/>
                    <a:pt x="3514440" y="4399232"/>
                    <a:pt x="3514440" y="4450032"/>
                  </a:cubicBezTo>
                  <a:close/>
                  <a:moveTo>
                    <a:pt x="3476340" y="4450032"/>
                  </a:moveTo>
                  <a:cubicBezTo>
                    <a:pt x="3476340" y="4420823"/>
                    <a:pt x="3452210" y="4396693"/>
                    <a:pt x="3423000" y="4396693"/>
                  </a:cubicBezTo>
                  <a:cubicBezTo>
                    <a:pt x="3393790" y="4396693"/>
                    <a:pt x="3369660" y="4420823"/>
                    <a:pt x="3369660" y="4450032"/>
                  </a:cubicBezTo>
                  <a:cubicBezTo>
                    <a:pt x="3369660" y="4479243"/>
                    <a:pt x="3393790" y="4503373"/>
                    <a:pt x="3423000" y="4503373"/>
                  </a:cubicBezTo>
                  <a:cubicBezTo>
                    <a:pt x="3452210" y="4503373"/>
                    <a:pt x="3476340" y="4479243"/>
                    <a:pt x="3476340" y="4450032"/>
                  </a:cubicBezTo>
                  <a:close/>
                  <a:moveTo>
                    <a:pt x="2437941" y="2980921"/>
                  </a:moveTo>
                  <a:lnTo>
                    <a:pt x="2361901" y="3081448"/>
                  </a:lnTo>
                  <a:lnTo>
                    <a:pt x="2287412" y="2980921"/>
                  </a:lnTo>
                  <a:lnTo>
                    <a:pt x="2254824" y="3024004"/>
                  </a:lnTo>
                  <a:lnTo>
                    <a:pt x="2330864" y="3124530"/>
                  </a:lnTo>
                  <a:lnTo>
                    <a:pt x="2254824" y="3225057"/>
                  </a:lnTo>
                  <a:lnTo>
                    <a:pt x="2287412" y="3268140"/>
                  </a:lnTo>
                  <a:lnTo>
                    <a:pt x="2361901" y="3167613"/>
                  </a:lnTo>
                  <a:lnTo>
                    <a:pt x="2437941" y="3268140"/>
                  </a:lnTo>
                  <a:lnTo>
                    <a:pt x="2470529" y="3225057"/>
                  </a:lnTo>
                  <a:lnTo>
                    <a:pt x="2394489" y="3124530"/>
                  </a:lnTo>
                  <a:lnTo>
                    <a:pt x="2470529" y="3024004"/>
                  </a:lnTo>
                  <a:lnTo>
                    <a:pt x="2437941" y="2980921"/>
                  </a:lnTo>
                  <a:close/>
                  <a:moveTo>
                    <a:pt x="2386730" y="0"/>
                  </a:moveTo>
                  <a:lnTo>
                    <a:pt x="2340175" y="0"/>
                  </a:lnTo>
                  <a:lnTo>
                    <a:pt x="2340175" y="141558"/>
                  </a:lnTo>
                  <a:lnTo>
                    <a:pt x="2234650" y="141558"/>
                  </a:lnTo>
                  <a:lnTo>
                    <a:pt x="2234650" y="203105"/>
                  </a:lnTo>
                  <a:lnTo>
                    <a:pt x="2338623" y="203105"/>
                  </a:lnTo>
                  <a:lnTo>
                    <a:pt x="2338623" y="342611"/>
                  </a:lnTo>
                  <a:lnTo>
                    <a:pt x="2385178" y="342611"/>
                  </a:lnTo>
                  <a:lnTo>
                    <a:pt x="2385178" y="201053"/>
                  </a:lnTo>
                  <a:lnTo>
                    <a:pt x="2493807" y="201053"/>
                  </a:lnTo>
                  <a:lnTo>
                    <a:pt x="2493807" y="139506"/>
                  </a:lnTo>
                  <a:lnTo>
                    <a:pt x="2386730" y="139506"/>
                  </a:lnTo>
                  <a:lnTo>
                    <a:pt x="2386730" y="0"/>
                  </a:lnTo>
                  <a:close/>
                  <a:moveTo>
                    <a:pt x="1357860" y="3124530"/>
                  </a:moveTo>
                  <a:cubicBezTo>
                    <a:pt x="1357860" y="3206593"/>
                    <a:pt x="1308201" y="3272243"/>
                    <a:pt x="1246127" y="3272243"/>
                  </a:cubicBezTo>
                  <a:cubicBezTo>
                    <a:pt x="1184054" y="3272243"/>
                    <a:pt x="1134395" y="3206593"/>
                    <a:pt x="1134395" y="3124530"/>
                  </a:cubicBezTo>
                  <a:cubicBezTo>
                    <a:pt x="1134395" y="3042468"/>
                    <a:pt x="1184054" y="2976818"/>
                    <a:pt x="1246127" y="2976818"/>
                  </a:cubicBezTo>
                  <a:cubicBezTo>
                    <a:pt x="1308201" y="2976818"/>
                    <a:pt x="1357860" y="3042468"/>
                    <a:pt x="1357860" y="3124530"/>
                  </a:cubicBezTo>
                  <a:close/>
                  <a:moveTo>
                    <a:pt x="1311305" y="3124530"/>
                  </a:moveTo>
                  <a:cubicBezTo>
                    <a:pt x="1311305" y="3077344"/>
                    <a:pt x="1281820" y="3038365"/>
                    <a:pt x="1246127" y="3038365"/>
                  </a:cubicBezTo>
                  <a:cubicBezTo>
                    <a:pt x="1210435" y="3038365"/>
                    <a:pt x="1180950" y="3077344"/>
                    <a:pt x="1180950" y="3124530"/>
                  </a:cubicBezTo>
                  <a:cubicBezTo>
                    <a:pt x="1180950" y="3171716"/>
                    <a:pt x="1210435" y="3210696"/>
                    <a:pt x="1246127" y="3210696"/>
                  </a:cubicBezTo>
                  <a:cubicBezTo>
                    <a:pt x="1281820" y="3210696"/>
                    <a:pt x="1311305" y="3171716"/>
                    <a:pt x="1311305" y="3124530"/>
                  </a:cubicBezTo>
                  <a:close/>
                  <a:moveTo>
                    <a:pt x="1360964" y="172331"/>
                  </a:moveTo>
                  <a:cubicBezTo>
                    <a:pt x="1360964" y="254394"/>
                    <a:pt x="1311305" y="320044"/>
                    <a:pt x="1249231" y="320044"/>
                  </a:cubicBezTo>
                  <a:cubicBezTo>
                    <a:pt x="1187158" y="320044"/>
                    <a:pt x="1137499" y="254394"/>
                    <a:pt x="1137499" y="172331"/>
                  </a:cubicBezTo>
                  <a:cubicBezTo>
                    <a:pt x="1137499" y="90269"/>
                    <a:pt x="1188709" y="24619"/>
                    <a:pt x="1249231" y="24619"/>
                  </a:cubicBezTo>
                  <a:cubicBezTo>
                    <a:pt x="1311305" y="24619"/>
                    <a:pt x="1360964" y="90269"/>
                    <a:pt x="1360964" y="172331"/>
                  </a:cubicBezTo>
                  <a:close/>
                  <a:moveTo>
                    <a:pt x="1314408" y="172331"/>
                  </a:moveTo>
                  <a:cubicBezTo>
                    <a:pt x="1314408" y="125145"/>
                    <a:pt x="1284923" y="86166"/>
                    <a:pt x="1249231" y="86166"/>
                  </a:cubicBezTo>
                  <a:cubicBezTo>
                    <a:pt x="1213539" y="86166"/>
                    <a:pt x="1184054" y="125145"/>
                    <a:pt x="1184054" y="172331"/>
                  </a:cubicBezTo>
                  <a:cubicBezTo>
                    <a:pt x="1184054" y="219517"/>
                    <a:pt x="1213539" y="258497"/>
                    <a:pt x="1249231" y="258497"/>
                  </a:cubicBezTo>
                  <a:cubicBezTo>
                    <a:pt x="1284923" y="258497"/>
                    <a:pt x="1314408" y="219517"/>
                    <a:pt x="1314408" y="172331"/>
                  </a:cubicBezTo>
                  <a:close/>
                  <a:moveTo>
                    <a:pt x="1322168" y="4359862"/>
                  </a:moveTo>
                  <a:lnTo>
                    <a:pt x="1247679" y="4422093"/>
                  </a:lnTo>
                  <a:lnTo>
                    <a:pt x="1171639" y="4359862"/>
                  </a:lnTo>
                  <a:lnTo>
                    <a:pt x="1139051" y="4386532"/>
                  </a:lnTo>
                  <a:lnTo>
                    <a:pt x="1215091" y="4448762"/>
                  </a:lnTo>
                  <a:lnTo>
                    <a:pt x="1139051" y="4510993"/>
                  </a:lnTo>
                  <a:lnTo>
                    <a:pt x="1171639" y="4537662"/>
                  </a:lnTo>
                  <a:lnTo>
                    <a:pt x="1247679" y="4475432"/>
                  </a:lnTo>
                  <a:lnTo>
                    <a:pt x="1322168" y="4537662"/>
                  </a:lnTo>
                  <a:lnTo>
                    <a:pt x="1354756" y="4510993"/>
                  </a:lnTo>
                  <a:lnTo>
                    <a:pt x="1278716" y="4448762"/>
                  </a:lnTo>
                  <a:lnTo>
                    <a:pt x="1354756" y="4386532"/>
                  </a:lnTo>
                  <a:lnTo>
                    <a:pt x="1322168" y="4359862"/>
                  </a:lnTo>
                  <a:close/>
                </a:path>
              </a:pathLst>
            </a:custGeom>
            <a:solidFill>
              <a:srgbClr val="100F0D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4195463" y="2968105"/>
            <a:ext cx="4826617" cy="3615575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8721870" y="693420"/>
            <a:ext cx="300210" cy="2819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240"/>
              </a:lnSpc>
              <a:spcBef>
                <a:spcPct val="0"/>
              </a:spcBef>
            </a:pPr>
            <a:r>
              <a:rPr lang="en-US" sz="1600">
                <a:solidFill>
                  <a:srgbClr val="100F0D"/>
                </a:solidFill>
                <a:latin typeface="Anonymous Pro Bold"/>
              </a:rPr>
              <a:t>02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E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500733" y="731520"/>
            <a:ext cx="521347" cy="266002"/>
            <a:chOff x="0" y="0"/>
            <a:chExt cx="695130" cy="354669"/>
          </a:xfrm>
        </p:grpSpPr>
        <p:grpSp>
          <p:nvGrpSpPr>
            <p:cNvPr id="3" name="Group 3"/>
            <p:cNvGrpSpPr/>
            <p:nvPr/>
          </p:nvGrpSpPr>
          <p:grpSpPr>
            <a:xfrm>
              <a:off x="7381" y="0"/>
              <a:ext cx="680369" cy="354669"/>
              <a:chOff x="0" y="0"/>
              <a:chExt cx="2121986" cy="110617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123256" cy="1106170"/>
              </a:xfrm>
              <a:custGeom>
                <a:avLst/>
                <a:gdLst/>
                <a:ahLst/>
                <a:cxnLst/>
                <a:rect l="l" t="t" r="r" b="b"/>
                <a:pathLst>
                  <a:path w="2123256" h="1106170">
                    <a:moveTo>
                      <a:pt x="1569536" y="1106170"/>
                    </a:moveTo>
                    <a:lnTo>
                      <a:pt x="553720" y="1106170"/>
                    </a:lnTo>
                    <a:cubicBezTo>
                      <a:pt x="247650" y="1106170"/>
                      <a:pt x="0" y="858520"/>
                      <a:pt x="0" y="553720"/>
                    </a:cubicBezTo>
                    <a:cubicBezTo>
                      <a:pt x="0" y="247650"/>
                      <a:pt x="247650" y="0"/>
                      <a:pt x="553720" y="0"/>
                    </a:cubicBezTo>
                    <a:lnTo>
                      <a:pt x="1569536" y="0"/>
                    </a:lnTo>
                    <a:cubicBezTo>
                      <a:pt x="1875606" y="0"/>
                      <a:pt x="2123256" y="247650"/>
                      <a:pt x="2123256" y="553720"/>
                    </a:cubicBezTo>
                    <a:cubicBezTo>
                      <a:pt x="2121986" y="858520"/>
                      <a:pt x="1874336" y="1106170"/>
                      <a:pt x="1569536" y="110617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>
              <a:off x="0" y="0"/>
              <a:ext cx="695130" cy="354669"/>
              <a:chOff x="0" y="0"/>
              <a:chExt cx="2144216" cy="110617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2145487" cy="1107440"/>
              </a:xfrm>
              <a:custGeom>
                <a:avLst/>
                <a:gdLst/>
                <a:ahLst/>
                <a:cxnLst/>
                <a:rect l="l" t="t" r="r" b="b"/>
                <a:pathLst>
                  <a:path w="2145487" h="1107440">
                    <a:moveTo>
                      <a:pt x="1591766" y="45720"/>
                    </a:moveTo>
                    <a:cubicBezTo>
                      <a:pt x="1871166" y="45720"/>
                      <a:pt x="2098496" y="273050"/>
                      <a:pt x="2098496" y="552450"/>
                    </a:cubicBezTo>
                    <a:cubicBezTo>
                      <a:pt x="2098496" y="831850"/>
                      <a:pt x="1871166" y="1059180"/>
                      <a:pt x="1591766" y="1059180"/>
                    </a:cubicBezTo>
                    <a:lnTo>
                      <a:pt x="553720" y="1059180"/>
                    </a:lnTo>
                    <a:cubicBezTo>
                      <a:pt x="274320" y="1059180"/>
                      <a:pt x="46990" y="831850"/>
                      <a:pt x="46990" y="552450"/>
                    </a:cubicBezTo>
                    <a:cubicBezTo>
                      <a:pt x="46990" y="273050"/>
                      <a:pt x="274320" y="45720"/>
                      <a:pt x="553720" y="45720"/>
                    </a:cubicBezTo>
                    <a:lnTo>
                      <a:pt x="1591766" y="45720"/>
                    </a:lnTo>
                    <a:moveTo>
                      <a:pt x="1591766" y="0"/>
                    </a:moveTo>
                    <a:lnTo>
                      <a:pt x="553720" y="0"/>
                    </a:lnTo>
                    <a:cubicBezTo>
                      <a:pt x="247650" y="0"/>
                      <a:pt x="0" y="247650"/>
                      <a:pt x="0" y="553720"/>
                    </a:cubicBezTo>
                    <a:cubicBezTo>
                      <a:pt x="0" y="859790"/>
                      <a:pt x="247650" y="1107440"/>
                      <a:pt x="553720" y="1107440"/>
                    </a:cubicBezTo>
                    <a:lnTo>
                      <a:pt x="1591766" y="1107440"/>
                    </a:lnTo>
                    <a:cubicBezTo>
                      <a:pt x="1897836" y="1107440"/>
                      <a:pt x="2145486" y="859790"/>
                      <a:pt x="2145486" y="553720"/>
                    </a:cubicBezTo>
                    <a:cubicBezTo>
                      <a:pt x="2144216" y="247650"/>
                      <a:pt x="1896566" y="0"/>
                      <a:pt x="1591766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97386" y="107707"/>
              <a:ext cx="300357" cy="139256"/>
            </a:xfrm>
            <a:prstGeom prst="rect">
              <a:avLst/>
            </a:prstGeom>
          </p:spPr>
        </p:pic>
      </p:grpSp>
      <p:sp>
        <p:nvSpPr>
          <p:cNvPr id="11" name="TextBox 11"/>
          <p:cNvSpPr txBox="1"/>
          <p:nvPr/>
        </p:nvSpPr>
        <p:spPr>
          <a:xfrm>
            <a:off x="914400" y="228600"/>
            <a:ext cx="7564842" cy="1513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40"/>
              </a:lnSpc>
            </a:pPr>
            <a:r>
              <a:rPr lang="pl-PL" sz="5400" dirty="0" smtClean="0">
                <a:solidFill>
                  <a:srgbClr val="100F0D"/>
                </a:solidFill>
                <a:latin typeface="Kollektif Bold"/>
              </a:rPr>
              <a:t>Digital </a:t>
            </a:r>
            <a:r>
              <a:rPr lang="pl-PL" sz="5400" dirty="0" err="1" smtClean="0">
                <a:solidFill>
                  <a:srgbClr val="100F0D"/>
                </a:solidFill>
                <a:latin typeface="Kollektif Bold"/>
              </a:rPr>
              <a:t>literacy</a:t>
            </a:r>
            <a:r>
              <a:rPr lang="pl-PL" sz="5400" dirty="0" smtClean="0">
                <a:solidFill>
                  <a:srgbClr val="100F0D"/>
                </a:solidFill>
                <a:latin typeface="Kollektif Bold"/>
              </a:rPr>
              <a:t> and </a:t>
            </a:r>
            <a:r>
              <a:rPr lang="pl-PL" sz="5400" dirty="0" err="1" smtClean="0">
                <a:solidFill>
                  <a:srgbClr val="100F0D"/>
                </a:solidFill>
                <a:latin typeface="Kollektif Bold"/>
              </a:rPr>
              <a:t>needs</a:t>
            </a:r>
            <a:endParaRPr lang="en-US" sz="5400" dirty="0">
              <a:solidFill>
                <a:srgbClr val="100F0D"/>
              </a:solidFill>
              <a:latin typeface="Kollektif Bold"/>
            </a:endParaRPr>
          </a:p>
        </p:txBody>
      </p:sp>
      <p:pic>
        <p:nvPicPr>
          <p:cNvPr id="10" name="Picture 2" descr="http://i.idnes.cz/14/034/cl6/JM523c23_vodafoneturbointerne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590800"/>
            <a:ext cx="4356211" cy="327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9938" name="Picture 2" descr="Integrate ICT in children&amp;#39;s classroom | ICT Fun and Learni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819400"/>
            <a:ext cx="4953000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E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500733" y="731520"/>
            <a:ext cx="521347" cy="266002"/>
            <a:chOff x="0" y="0"/>
            <a:chExt cx="695130" cy="354669"/>
          </a:xfrm>
        </p:grpSpPr>
        <p:grpSp>
          <p:nvGrpSpPr>
            <p:cNvPr id="3" name="Group 3"/>
            <p:cNvGrpSpPr/>
            <p:nvPr/>
          </p:nvGrpSpPr>
          <p:grpSpPr>
            <a:xfrm>
              <a:off x="7381" y="0"/>
              <a:ext cx="680369" cy="354669"/>
              <a:chOff x="0" y="0"/>
              <a:chExt cx="2121986" cy="110617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123256" cy="1106170"/>
              </a:xfrm>
              <a:custGeom>
                <a:avLst/>
                <a:gdLst/>
                <a:ahLst/>
                <a:cxnLst/>
                <a:rect l="l" t="t" r="r" b="b"/>
                <a:pathLst>
                  <a:path w="2123256" h="1106170">
                    <a:moveTo>
                      <a:pt x="1569536" y="1106170"/>
                    </a:moveTo>
                    <a:lnTo>
                      <a:pt x="553720" y="1106170"/>
                    </a:lnTo>
                    <a:cubicBezTo>
                      <a:pt x="247650" y="1106170"/>
                      <a:pt x="0" y="858520"/>
                      <a:pt x="0" y="553720"/>
                    </a:cubicBezTo>
                    <a:cubicBezTo>
                      <a:pt x="0" y="247650"/>
                      <a:pt x="247650" y="0"/>
                      <a:pt x="553720" y="0"/>
                    </a:cubicBezTo>
                    <a:lnTo>
                      <a:pt x="1569536" y="0"/>
                    </a:lnTo>
                    <a:cubicBezTo>
                      <a:pt x="1875606" y="0"/>
                      <a:pt x="2123256" y="247650"/>
                      <a:pt x="2123256" y="553720"/>
                    </a:cubicBezTo>
                    <a:cubicBezTo>
                      <a:pt x="2121986" y="858520"/>
                      <a:pt x="1874336" y="1106170"/>
                      <a:pt x="1569536" y="110617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>
              <a:off x="0" y="0"/>
              <a:ext cx="695130" cy="354669"/>
              <a:chOff x="0" y="0"/>
              <a:chExt cx="2144216" cy="110617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2145487" cy="1107440"/>
              </a:xfrm>
              <a:custGeom>
                <a:avLst/>
                <a:gdLst/>
                <a:ahLst/>
                <a:cxnLst/>
                <a:rect l="l" t="t" r="r" b="b"/>
                <a:pathLst>
                  <a:path w="2145487" h="1107440">
                    <a:moveTo>
                      <a:pt x="1591766" y="45720"/>
                    </a:moveTo>
                    <a:cubicBezTo>
                      <a:pt x="1871166" y="45720"/>
                      <a:pt x="2098496" y="273050"/>
                      <a:pt x="2098496" y="552450"/>
                    </a:cubicBezTo>
                    <a:cubicBezTo>
                      <a:pt x="2098496" y="831850"/>
                      <a:pt x="1871166" y="1059180"/>
                      <a:pt x="1591766" y="1059180"/>
                    </a:cubicBezTo>
                    <a:lnTo>
                      <a:pt x="553720" y="1059180"/>
                    </a:lnTo>
                    <a:cubicBezTo>
                      <a:pt x="274320" y="1059180"/>
                      <a:pt x="46990" y="831850"/>
                      <a:pt x="46990" y="552450"/>
                    </a:cubicBezTo>
                    <a:cubicBezTo>
                      <a:pt x="46990" y="273050"/>
                      <a:pt x="274320" y="45720"/>
                      <a:pt x="553720" y="45720"/>
                    </a:cubicBezTo>
                    <a:lnTo>
                      <a:pt x="1591766" y="45720"/>
                    </a:lnTo>
                    <a:moveTo>
                      <a:pt x="1591766" y="0"/>
                    </a:moveTo>
                    <a:lnTo>
                      <a:pt x="553720" y="0"/>
                    </a:lnTo>
                    <a:cubicBezTo>
                      <a:pt x="247650" y="0"/>
                      <a:pt x="0" y="247650"/>
                      <a:pt x="0" y="553720"/>
                    </a:cubicBezTo>
                    <a:cubicBezTo>
                      <a:pt x="0" y="859790"/>
                      <a:pt x="247650" y="1107440"/>
                      <a:pt x="553720" y="1107440"/>
                    </a:cubicBezTo>
                    <a:lnTo>
                      <a:pt x="1591766" y="1107440"/>
                    </a:lnTo>
                    <a:cubicBezTo>
                      <a:pt x="1897836" y="1107440"/>
                      <a:pt x="2145486" y="859790"/>
                      <a:pt x="2145486" y="553720"/>
                    </a:cubicBezTo>
                    <a:cubicBezTo>
                      <a:pt x="2144216" y="247650"/>
                      <a:pt x="1896566" y="0"/>
                      <a:pt x="1591766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97386" y="107707"/>
              <a:ext cx="300357" cy="139256"/>
            </a:xfrm>
            <a:prstGeom prst="rect">
              <a:avLst/>
            </a:prstGeom>
          </p:spPr>
        </p:pic>
      </p:grpSp>
      <p:grpSp>
        <p:nvGrpSpPr>
          <p:cNvPr id="8" name="Group 8"/>
          <p:cNvGrpSpPr/>
          <p:nvPr/>
        </p:nvGrpSpPr>
        <p:grpSpPr>
          <a:xfrm>
            <a:off x="731520" y="1758279"/>
            <a:ext cx="3326134" cy="3866537"/>
            <a:chOff x="0" y="0"/>
            <a:chExt cx="4434845" cy="5155383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3358813" cy="4278737"/>
              <a:chOff x="351790" y="351790"/>
              <a:chExt cx="2940050" cy="295402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371964" y="1851483"/>
                <a:ext cx="3494266" cy="3041780"/>
              </a:xfrm>
              <a:custGeom>
                <a:avLst/>
                <a:gdLst/>
                <a:ahLst/>
                <a:cxnLst/>
                <a:rect l="l" t="t" r="r" b="b"/>
                <a:pathLst>
                  <a:path w="3494266" h="3041780">
                    <a:moveTo>
                      <a:pt x="223465" y="1624837"/>
                    </a:moveTo>
                    <a:cubicBezTo>
                      <a:pt x="223465" y="1706900"/>
                      <a:pt x="173806" y="1772550"/>
                      <a:pt x="111732" y="1772550"/>
                    </a:cubicBezTo>
                    <a:cubicBezTo>
                      <a:pt x="49659" y="1772550"/>
                      <a:pt x="0" y="1706900"/>
                      <a:pt x="0" y="1624837"/>
                    </a:cubicBezTo>
                    <a:cubicBezTo>
                      <a:pt x="0" y="1542775"/>
                      <a:pt x="49659" y="1477125"/>
                      <a:pt x="111732" y="1477125"/>
                    </a:cubicBezTo>
                    <a:cubicBezTo>
                      <a:pt x="173806" y="1477125"/>
                      <a:pt x="223465" y="1542775"/>
                      <a:pt x="223465" y="1624837"/>
                    </a:cubicBezTo>
                    <a:close/>
                    <a:moveTo>
                      <a:pt x="1225953" y="0"/>
                    </a:moveTo>
                    <a:cubicBezTo>
                      <a:pt x="1163880" y="0"/>
                      <a:pt x="1114221" y="65650"/>
                      <a:pt x="1114221" y="147712"/>
                    </a:cubicBezTo>
                    <a:cubicBezTo>
                      <a:pt x="1114221" y="229775"/>
                      <a:pt x="1163880" y="295425"/>
                      <a:pt x="1225953" y="295425"/>
                    </a:cubicBezTo>
                    <a:cubicBezTo>
                      <a:pt x="1288027" y="295425"/>
                      <a:pt x="1337686" y="229775"/>
                      <a:pt x="1337686" y="147712"/>
                    </a:cubicBezTo>
                    <a:cubicBezTo>
                      <a:pt x="1337686" y="65650"/>
                      <a:pt x="1288027" y="0"/>
                      <a:pt x="1225953" y="0"/>
                    </a:cubicBezTo>
                    <a:close/>
                    <a:moveTo>
                      <a:pt x="2343278" y="0"/>
                    </a:moveTo>
                    <a:cubicBezTo>
                      <a:pt x="2281205" y="0"/>
                      <a:pt x="2231546" y="65650"/>
                      <a:pt x="2231546" y="147712"/>
                    </a:cubicBezTo>
                    <a:cubicBezTo>
                      <a:pt x="2231546" y="229775"/>
                      <a:pt x="2281205" y="295425"/>
                      <a:pt x="2343278" y="295425"/>
                    </a:cubicBezTo>
                    <a:cubicBezTo>
                      <a:pt x="2405352" y="295425"/>
                      <a:pt x="2455011" y="229775"/>
                      <a:pt x="2455011" y="147712"/>
                    </a:cubicBezTo>
                    <a:cubicBezTo>
                      <a:pt x="2455011" y="65650"/>
                      <a:pt x="2403800" y="0"/>
                      <a:pt x="2343278" y="0"/>
                    </a:cubicBezTo>
                    <a:close/>
                    <a:moveTo>
                      <a:pt x="3402826" y="1477125"/>
                    </a:moveTo>
                    <a:cubicBezTo>
                      <a:pt x="3352026" y="1477125"/>
                      <a:pt x="3311386" y="1542775"/>
                      <a:pt x="3311386" y="1624837"/>
                    </a:cubicBezTo>
                    <a:cubicBezTo>
                      <a:pt x="3311386" y="1706900"/>
                      <a:pt x="3352026" y="1772550"/>
                      <a:pt x="3402826" y="1772550"/>
                    </a:cubicBezTo>
                    <a:cubicBezTo>
                      <a:pt x="3453626" y="1772550"/>
                      <a:pt x="3494266" y="1706900"/>
                      <a:pt x="3494266" y="1624837"/>
                    </a:cubicBezTo>
                    <a:cubicBezTo>
                      <a:pt x="3494266" y="1542775"/>
                      <a:pt x="3453626" y="1477125"/>
                      <a:pt x="3402826" y="1477125"/>
                    </a:cubicBezTo>
                    <a:close/>
                    <a:moveTo>
                      <a:pt x="2343278" y="2858900"/>
                    </a:moveTo>
                    <a:cubicBezTo>
                      <a:pt x="2281205" y="2858900"/>
                      <a:pt x="2231546" y="2899539"/>
                      <a:pt x="2231546" y="2950339"/>
                    </a:cubicBezTo>
                    <a:cubicBezTo>
                      <a:pt x="2231546" y="3001139"/>
                      <a:pt x="2281205" y="3041780"/>
                      <a:pt x="2343278" y="3041780"/>
                    </a:cubicBezTo>
                    <a:cubicBezTo>
                      <a:pt x="2405352" y="3041780"/>
                      <a:pt x="2455011" y="3001139"/>
                      <a:pt x="2455011" y="2950339"/>
                    </a:cubicBezTo>
                    <a:cubicBezTo>
                      <a:pt x="2455011" y="2899539"/>
                      <a:pt x="2403800" y="2858900"/>
                      <a:pt x="2343278" y="285890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1" name="Freeform 11"/>
              <p:cNvSpPr/>
              <p:nvPr/>
            </p:nvSpPr>
            <p:spPr>
              <a:xfrm>
                <a:off x="351790" y="351790"/>
                <a:ext cx="3514440" cy="4555443"/>
              </a:xfrm>
              <a:custGeom>
                <a:avLst/>
                <a:gdLst/>
                <a:ahLst/>
                <a:cxnLst/>
                <a:rect l="l" t="t" r="r" b="b"/>
                <a:pathLst>
                  <a:path w="3514440" h="4555443">
                    <a:moveTo>
                      <a:pt x="3511900" y="1546878"/>
                    </a:moveTo>
                    <a:lnTo>
                      <a:pt x="3449670" y="1647405"/>
                    </a:lnTo>
                    <a:lnTo>
                      <a:pt x="3511900" y="1747932"/>
                    </a:lnTo>
                    <a:lnTo>
                      <a:pt x="3485230" y="1791014"/>
                    </a:lnTo>
                    <a:lnTo>
                      <a:pt x="3423000" y="1690488"/>
                    </a:lnTo>
                    <a:lnTo>
                      <a:pt x="3362040" y="1791014"/>
                    </a:lnTo>
                    <a:lnTo>
                      <a:pt x="3335370" y="1747932"/>
                    </a:lnTo>
                    <a:lnTo>
                      <a:pt x="3397600" y="1647405"/>
                    </a:lnTo>
                    <a:lnTo>
                      <a:pt x="3335370" y="1546878"/>
                    </a:lnTo>
                    <a:lnTo>
                      <a:pt x="3362040" y="1503796"/>
                    </a:lnTo>
                    <a:lnTo>
                      <a:pt x="3423000" y="1604322"/>
                    </a:lnTo>
                    <a:lnTo>
                      <a:pt x="3485230" y="1503796"/>
                    </a:lnTo>
                    <a:lnTo>
                      <a:pt x="3511900" y="1546878"/>
                    </a:lnTo>
                    <a:close/>
                    <a:moveTo>
                      <a:pt x="3329020" y="172331"/>
                    </a:moveTo>
                    <a:cubicBezTo>
                      <a:pt x="3329020" y="90269"/>
                      <a:pt x="3369660" y="24619"/>
                      <a:pt x="3420460" y="24619"/>
                    </a:cubicBezTo>
                    <a:cubicBezTo>
                      <a:pt x="3471260" y="24619"/>
                      <a:pt x="3511900" y="90269"/>
                      <a:pt x="3511900" y="172331"/>
                    </a:cubicBezTo>
                    <a:cubicBezTo>
                      <a:pt x="3511900" y="254394"/>
                      <a:pt x="3471260" y="320044"/>
                      <a:pt x="3420460" y="320044"/>
                    </a:cubicBezTo>
                    <a:cubicBezTo>
                      <a:pt x="3369660" y="320044"/>
                      <a:pt x="3329020" y="254394"/>
                      <a:pt x="3329020" y="172331"/>
                    </a:cubicBezTo>
                    <a:close/>
                    <a:moveTo>
                      <a:pt x="3367120" y="172331"/>
                    </a:moveTo>
                    <a:cubicBezTo>
                      <a:pt x="3367120" y="219517"/>
                      <a:pt x="3391250" y="258497"/>
                      <a:pt x="3420460" y="258497"/>
                    </a:cubicBezTo>
                    <a:cubicBezTo>
                      <a:pt x="3449670" y="258497"/>
                      <a:pt x="3473800" y="219517"/>
                      <a:pt x="3473800" y="172331"/>
                    </a:cubicBezTo>
                    <a:cubicBezTo>
                      <a:pt x="3473800" y="125145"/>
                      <a:pt x="3449670" y="86166"/>
                      <a:pt x="3420460" y="86166"/>
                    </a:cubicBezTo>
                    <a:cubicBezTo>
                      <a:pt x="3391250" y="86166"/>
                      <a:pt x="3367120" y="125145"/>
                      <a:pt x="3367120" y="172331"/>
                    </a:cubicBezTo>
                    <a:close/>
                    <a:moveTo>
                      <a:pt x="17070" y="1647405"/>
                    </a:moveTo>
                    <a:cubicBezTo>
                      <a:pt x="17070" y="1565343"/>
                      <a:pt x="66729" y="1499693"/>
                      <a:pt x="128803" y="1499693"/>
                    </a:cubicBezTo>
                    <a:cubicBezTo>
                      <a:pt x="190876" y="1499693"/>
                      <a:pt x="240535" y="1565343"/>
                      <a:pt x="240535" y="1647405"/>
                    </a:cubicBezTo>
                    <a:cubicBezTo>
                      <a:pt x="240535" y="1729468"/>
                      <a:pt x="190876" y="1795118"/>
                      <a:pt x="128803" y="1795118"/>
                    </a:cubicBezTo>
                    <a:cubicBezTo>
                      <a:pt x="66729" y="1795118"/>
                      <a:pt x="17070" y="1729468"/>
                      <a:pt x="17070" y="1647405"/>
                    </a:cubicBezTo>
                    <a:close/>
                    <a:moveTo>
                      <a:pt x="63625" y="1647405"/>
                    </a:moveTo>
                    <a:cubicBezTo>
                      <a:pt x="63625" y="1694591"/>
                      <a:pt x="93110" y="1733571"/>
                      <a:pt x="128803" y="1733571"/>
                    </a:cubicBezTo>
                    <a:cubicBezTo>
                      <a:pt x="164495" y="1733571"/>
                      <a:pt x="193980" y="1694591"/>
                      <a:pt x="193980" y="1647405"/>
                    </a:cubicBezTo>
                    <a:cubicBezTo>
                      <a:pt x="193980" y="1600219"/>
                      <a:pt x="164495" y="1561239"/>
                      <a:pt x="128803" y="1561239"/>
                    </a:cubicBezTo>
                    <a:cubicBezTo>
                      <a:pt x="93110" y="1561239"/>
                      <a:pt x="63625" y="1600219"/>
                      <a:pt x="63625" y="1647405"/>
                    </a:cubicBezTo>
                    <a:close/>
                    <a:moveTo>
                      <a:pt x="153632" y="4343352"/>
                    </a:moveTo>
                    <a:lnTo>
                      <a:pt x="107077" y="4343352"/>
                    </a:lnTo>
                    <a:lnTo>
                      <a:pt x="107077" y="4430983"/>
                    </a:lnTo>
                    <a:lnTo>
                      <a:pt x="0" y="4430983"/>
                    </a:lnTo>
                    <a:lnTo>
                      <a:pt x="0" y="4469083"/>
                    </a:lnTo>
                    <a:lnTo>
                      <a:pt x="105525" y="4469083"/>
                    </a:lnTo>
                    <a:lnTo>
                      <a:pt x="105525" y="4555443"/>
                    </a:lnTo>
                    <a:lnTo>
                      <a:pt x="152080" y="4555443"/>
                    </a:lnTo>
                    <a:lnTo>
                      <a:pt x="152080" y="4467813"/>
                    </a:lnTo>
                    <a:lnTo>
                      <a:pt x="259157" y="4467813"/>
                    </a:lnTo>
                    <a:lnTo>
                      <a:pt x="259157" y="4429713"/>
                    </a:lnTo>
                    <a:lnTo>
                      <a:pt x="153632" y="4429713"/>
                    </a:lnTo>
                    <a:lnTo>
                      <a:pt x="153632" y="4343352"/>
                    </a:lnTo>
                    <a:close/>
                    <a:moveTo>
                      <a:pt x="57418" y="315941"/>
                    </a:moveTo>
                    <a:lnTo>
                      <a:pt x="133458" y="215414"/>
                    </a:lnTo>
                    <a:lnTo>
                      <a:pt x="209498" y="315941"/>
                    </a:lnTo>
                    <a:lnTo>
                      <a:pt x="240535" y="272858"/>
                    </a:lnTo>
                    <a:lnTo>
                      <a:pt x="166047" y="172331"/>
                    </a:lnTo>
                    <a:lnTo>
                      <a:pt x="240535" y="71805"/>
                    </a:lnTo>
                    <a:lnTo>
                      <a:pt x="207947" y="28722"/>
                    </a:lnTo>
                    <a:lnTo>
                      <a:pt x="133458" y="129248"/>
                    </a:lnTo>
                    <a:lnTo>
                      <a:pt x="58970" y="28722"/>
                    </a:lnTo>
                    <a:lnTo>
                      <a:pt x="26381" y="71805"/>
                    </a:lnTo>
                    <a:lnTo>
                      <a:pt x="100870" y="170280"/>
                    </a:lnTo>
                    <a:lnTo>
                      <a:pt x="24829" y="272858"/>
                    </a:lnTo>
                    <a:lnTo>
                      <a:pt x="57418" y="315941"/>
                    </a:lnTo>
                    <a:close/>
                    <a:moveTo>
                      <a:pt x="3514440" y="4450032"/>
                    </a:moveTo>
                    <a:cubicBezTo>
                      <a:pt x="3514440" y="4500832"/>
                      <a:pt x="3473800" y="4541473"/>
                      <a:pt x="3423000" y="4541473"/>
                    </a:cubicBezTo>
                    <a:cubicBezTo>
                      <a:pt x="3372200" y="4541473"/>
                      <a:pt x="3331560" y="4500832"/>
                      <a:pt x="3331560" y="4450032"/>
                    </a:cubicBezTo>
                    <a:cubicBezTo>
                      <a:pt x="3331560" y="4399232"/>
                      <a:pt x="3372200" y="4358593"/>
                      <a:pt x="3423000" y="4358593"/>
                    </a:cubicBezTo>
                    <a:cubicBezTo>
                      <a:pt x="3473800" y="4358593"/>
                      <a:pt x="3514440" y="4399232"/>
                      <a:pt x="3514440" y="4450032"/>
                    </a:cubicBezTo>
                    <a:close/>
                    <a:moveTo>
                      <a:pt x="3476340" y="4450032"/>
                    </a:moveTo>
                    <a:cubicBezTo>
                      <a:pt x="3476340" y="4420823"/>
                      <a:pt x="3452210" y="4396693"/>
                      <a:pt x="3423000" y="4396693"/>
                    </a:cubicBezTo>
                    <a:cubicBezTo>
                      <a:pt x="3393790" y="4396693"/>
                      <a:pt x="3369660" y="4420823"/>
                      <a:pt x="3369660" y="4450032"/>
                    </a:cubicBezTo>
                    <a:cubicBezTo>
                      <a:pt x="3369660" y="4479243"/>
                      <a:pt x="3393790" y="4503373"/>
                      <a:pt x="3423000" y="4503373"/>
                    </a:cubicBezTo>
                    <a:cubicBezTo>
                      <a:pt x="3452210" y="4503373"/>
                      <a:pt x="3476340" y="4479243"/>
                      <a:pt x="3476340" y="4450032"/>
                    </a:cubicBezTo>
                    <a:close/>
                    <a:moveTo>
                      <a:pt x="2437941" y="2980921"/>
                    </a:moveTo>
                    <a:lnTo>
                      <a:pt x="2361901" y="3081448"/>
                    </a:lnTo>
                    <a:lnTo>
                      <a:pt x="2287412" y="2980921"/>
                    </a:lnTo>
                    <a:lnTo>
                      <a:pt x="2254824" y="3024004"/>
                    </a:lnTo>
                    <a:lnTo>
                      <a:pt x="2330864" y="3124530"/>
                    </a:lnTo>
                    <a:lnTo>
                      <a:pt x="2254824" y="3225057"/>
                    </a:lnTo>
                    <a:lnTo>
                      <a:pt x="2287412" y="3268140"/>
                    </a:lnTo>
                    <a:lnTo>
                      <a:pt x="2361901" y="3167613"/>
                    </a:lnTo>
                    <a:lnTo>
                      <a:pt x="2437941" y="3268140"/>
                    </a:lnTo>
                    <a:lnTo>
                      <a:pt x="2470529" y="3225057"/>
                    </a:lnTo>
                    <a:lnTo>
                      <a:pt x="2394489" y="3124530"/>
                    </a:lnTo>
                    <a:lnTo>
                      <a:pt x="2470529" y="3024004"/>
                    </a:lnTo>
                    <a:lnTo>
                      <a:pt x="2437941" y="2980921"/>
                    </a:lnTo>
                    <a:close/>
                    <a:moveTo>
                      <a:pt x="2386730" y="0"/>
                    </a:moveTo>
                    <a:lnTo>
                      <a:pt x="2340175" y="0"/>
                    </a:lnTo>
                    <a:lnTo>
                      <a:pt x="2340175" y="141558"/>
                    </a:lnTo>
                    <a:lnTo>
                      <a:pt x="2234650" y="141558"/>
                    </a:lnTo>
                    <a:lnTo>
                      <a:pt x="2234650" y="203105"/>
                    </a:lnTo>
                    <a:lnTo>
                      <a:pt x="2338623" y="203105"/>
                    </a:lnTo>
                    <a:lnTo>
                      <a:pt x="2338623" y="342611"/>
                    </a:lnTo>
                    <a:lnTo>
                      <a:pt x="2385178" y="342611"/>
                    </a:lnTo>
                    <a:lnTo>
                      <a:pt x="2385178" y="201053"/>
                    </a:lnTo>
                    <a:lnTo>
                      <a:pt x="2493807" y="201053"/>
                    </a:lnTo>
                    <a:lnTo>
                      <a:pt x="2493807" y="139506"/>
                    </a:lnTo>
                    <a:lnTo>
                      <a:pt x="2386730" y="139506"/>
                    </a:lnTo>
                    <a:lnTo>
                      <a:pt x="2386730" y="0"/>
                    </a:lnTo>
                    <a:close/>
                    <a:moveTo>
                      <a:pt x="1357860" y="3124530"/>
                    </a:moveTo>
                    <a:cubicBezTo>
                      <a:pt x="1357860" y="3206593"/>
                      <a:pt x="1308201" y="3272243"/>
                      <a:pt x="1246127" y="3272243"/>
                    </a:cubicBezTo>
                    <a:cubicBezTo>
                      <a:pt x="1184054" y="3272243"/>
                      <a:pt x="1134395" y="3206593"/>
                      <a:pt x="1134395" y="3124530"/>
                    </a:cubicBezTo>
                    <a:cubicBezTo>
                      <a:pt x="1134395" y="3042468"/>
                      <a:pt x="1184054" y="2976818"/>
                      <a:pt x="1246127" y="2976818"/>
                    </a:cubicBezTo>
                    <a:cubicBezTo>
                      <a:pt x="1308201" y="2976818"/>
                      <a:pt x="1357860" y="3042468"/>
                      <a:pt x="1357860" y="3124530"/>
                    </a:cubicBezTo>
                    <a:close/>
                    <a:moveTo>
                      <a:pt x="1311305" y="3124530"/>
                    </a:moveTo>
                    <a:cubicBezTo>
                      <a:pt x="1311305" y="3077344"/>
                      <a:pt x="1281820" y="3038365"/>
                      <a:pt x="1246127" y="3038365"/>
                    </a:cubicBezTo>
                    <a:cubicBezTo>
                      <a:pt x="1210435" y="3038365"/>
                      <a:pt x="1180950" y="3077344"/>
                      <a:pt x="1180950" y="3124530"/>
                    </a:cubicBezTo>
                    <a:cubicBezTo>
                      <a:pt x="1180950" y="3171716"/>
                      <a:pt x="1210435" y="3210696"/>
                      <a:pt x="1246127" y="3210696"/>
                    </a:cubicBezTo>
                    <a:cubicBezTo>
                      <a:pt x="1281820" y="3210696"/>
                      <a:pt x="1311305" y="3171716"/>
                      <a:pt x="1311305" y="3124530"/>
                    </a:cubicBezTo>
                    <a:close/>
                    <a:moveTo>
                      <a:pt x="1360964" y="172331"/>
                    </a:moveTo>
                    <a:cubicBezTo>
                      <a:pt x="1360964" y="254394"/>
                      <a:pt x="1311305" y="320044"/>
                      <a:pt x="1249231" y="320044"/>
                    </a:cubicBezTo>
                    <a:cubicBezTo>
                      <a:pt x="1187158" y="320044"/>
                      <a:pt x="1137499" y="254394"/>
                      <a:pt x="1137499" y="172331"/>
                    </a:cubicBezTo>
                    <a:cubicBezTo>
                      <a:pt x="1137499" y="90269"/>
                      <a:pt x="1188709" y="24619"/>
                      <a:pt x="1249231" y="24619"/>
                    </a:cubicBezTo>
                    <a:cubicBezTo>
                      <a:pt x="1311305" y="24619"/>
                      <a:pt x="1360964" y="90269"/>
                      <a:pt x="1360964" y="172331"/>
                    </a:cubicBezTo>
                    <a:close/>
                    <a:moveTo>
                      <a:pt x="1314408" y="172331"/>
                    </a:moveTo>
                    <a:cubicBezTo>
                      <a:pt x="1314408" y="125145"/>
                      <a:pt x="1284923" y="86166"/>
                      <a:pt x="1249231" y="86166"/>
                    </a:cubicBezTo>
                    <a:cubicBezTo>
                      <a:pt x="1213539" y="86166"/>
                      <a:pt x="1184054" y="125145"/>
                      <a:pt x="1184054" y="172331"/>
                    </a:cubicBezTo>
                    <a:cubicBezTo>
                      <a:pt x="1184054" y="219517"/>
                      <a:pt x="1213539" y="258497"/>
                      <a:pt x="1249231" y="258497"/>
                    </a:cubicBezTo>
                    <a:cubicBezTo>
                      <a:pt x="1284923" y="258497"/>
                      <a:pt x="1314408" y="219517"/>
                      <a:pt x="1314408" y="172331"/>
                    </a:cubicBezTo>
                    <a:close/>
                    <a:moveTo>
                      <a:pt x="1322168" y="4359862"/>
                    </a:moveTo>
                    <a:lnTo>
                      <a:pt x="1247679" y="4422093"/>
                    </a:lnTo>
                    <a:lnTo>
                      <a:pt x="1171639" y="4359862"/>
                    </a:lnTo>
                    <a:lnTo>
                      <a:pt x="1139051" y="4386532"/>
                    </a:lnTo>
                    <a:lnTo>
                      <a:pt x="1215091" y="4448762"/>
                    </a:lnTo>
                    <a:lnTo>
                      <a:pt x="1139051" y="4510993"/>
                    </a:lnTo>
                    <a:lnTo>
                      <a:pt x="1171639" y="4537662"/>
                    </a:lnTo>
                    <a:lnTo>
                      <a:pt x="1247679" y="4475432"/>
                    </a:lnTo>
                    <a:lnTo>
                      <a:pt x="1322168" y="4537662"/>
                    </a:lnTo>
                    <a:lnTo>
                      <a:pt x="1354756" y="4510993"/>
                    </a:lnTo>
                    <a:lnTo>
                      <a:pt x="1278716" y="4448762"/>
                    </a:lnTo>
                    <a:lnTo>
                      <a:pt x="1354756" y="4386532"/>
                    </a:lnTo>
                    <a:lnTo>
                      <a:pt x="1322168" y="4359862"/>
                    </a:ln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400280" y="1766349"/>
              <a:ext cx="4034564" cy="3389034"/>
            </a:xfrm>
            <a:prstGeom prst="rect">
              <a:avLst/>
            </a:prstGeom>
          </p:spPr>
        </p:pic>
      </p:grpSp>
      <p:grpSp>
        <p:nvGrpSpPr>
          <p:cNvPr id="13" name="Group 13"/>
          <p:cNvGrpSpPr/>
          <p:nvPr/>
        </p:nvGrpSpPr>
        <p:grpSpPr>
          <a:xfrm>
            <a:off x="5137474" y="1966626"/>
            <a:ext cx="4463726" cy="4539704"/>
            <a:chOff x="0" y="38100"/>
            <a:chExt cx="5179475" cy="6052936"/>
          </a:xfrm>
        </p:grpSpPr>
        <p:sp>
          <p:nvSpPr>
            <p:cNvPr id="14" name="TextBox 14"/>
            <p:cNvSpPr txBox="1"/>
            <p:nvPr/>
          </p:nvSpPr>
          <p:spPr>
            <a:xfrm>
              <a:off x="0" y="38100"/>
              <a:ext cx="5179475" cy="60529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940"/>
                </a:lnSpc>
              </a:pPr>
              <a:r>
                <a:rPr lang="en-US" sz="5400" dirty="0" smtClean="0">
                  <a:solidFill>
                    <a:srgbClr val="100F0D"/>
                  </a:solidFill>
                  <a:latin typeface="Georgia Pro" pitchFamily="18" charset="0"/>
                </a:rPr>
                <a:t>Each profession has a slightly different model of digital </a:t>
              </a:r>
              <a:r>
                <a:rPr lang="pl-PL" sz="5400" dirty="0" err="1" smtClean="0">
                  <a:solidFill>
                    <a:srgbClr val="100F0D"/>
                  </a:solidFill>
                  <a:latin typeface="Georgia Pro" pitchFamily="18" charset="0"/>
                </a:rPr>
                <a:t>literacy</a:t>
              </a:r>
              <a:endParaRPr lang="en-US" sz="5400" dirty="0">
                <a:solidFill>
                  <a:srgbClr val="100F0D"/>
                </a:solidFill>
                <a:latin typeface="Georgia Pro" pitchFamily="18" charset="0"/>
              </a:endParaRP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3385972"/>
              <a:ext cx="5179475" cy="2852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820"/>
                </a:lnSpc>
              </a:pPr>
              <a:endParaRPr lang="en-US" sz="1400" spc="42" dirty="0">
                <a:solidFill>
                  <a:srgbClr val="100F0D"/>
                </a:solidFill>
                <a:latin typeface="HK Grotesk Light"/>
              </a:endParaRPr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731520" y="715582"/>
            <a:ext cx="300210" cy="2819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40"/>
              </a:lnSpc>
              <a:spcBef>
                <a:spcPct val="0"/>
              </a:spcBef>
            </a:pPr>
            <a:r>
              <a:rPr lang="en-US" sz="1600">
                <a:solidFill>
                  <a:srgbClr val="100F0D"/>
                </a:solidFill>
                <a:latin typeface="Anonymous Pro Bold"/>
              </a:rPr>
              <a:t>03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643</Words>
  <Application>Microsoft Office PowerPoint</Application>
  <PresentationFormat>Niestandardowy</PresentationFormat>
  <Paragraphs>293</Paragraphs>
  <Slides>46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11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46</vt:i4>
      </vt:variant>
    </vt:vector>
  </HeadingPairs>
  <TitlesOfParts>
    <vt:vector size="58" baseType="lpstr">
      <vt:lpstr>Arial</vt:lpstr>
      <vt:lpstr>Georgia Pro</vt:lpstr>
      <vt:lpstr>Anonymous Pro Bold</vt:lpstr>
      <vt:lpstr>Telegraf Bold</vt:lpstr>
      <vt:lpstr>Telegraf</vt:lpstr>
      <vt:lpstr>Calibri</vt:lpstr>
      <vt:lpstr>Kollektif Bold</vt:lpstr>
      <vt:lpstr>HK Grotesk Light</vt:lpstr>
      <vt:lpstr>Kollektif</vt:lpstr>
      <vt:lpstr>Georgia Pro Cond Semibold</vt:lpstr>
      <vt:lpstr>Times New Roman</vt:lpstr>
      <vt:lpstr>Office Theme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New research 2022 IT-PL</vt:lpstr>
      <vt:lpstr>Slajd 27</vt:lpstr>
      <vt:lpstr>Slajd 28</vt:lpstr>
      <vt:lpstr>Slajd 29</vt:lpstr>
      <vt:lpstr>Slajd 30</vt:lpstr>
      <vt:lpstr>Slajd 31</vt:lpstr>
      <vt:lpstr>Slajd 32</vt:lpstr>
      <vt:lpstr>Slajd 33</vt:lpstr>
      <vt:lpstr>Slajd 34</vt:lpstr>
      <vt:lpstr>Slajd 35</vt:lpstr>
      <vt:lpstr>Slajd 36</vt:lpstr>
      <vt:lpstr>Slajd 37</vt:lpstr>
      <vt:lpstr>Slajd 38</vt:lpstr>
      <vt:lpstr>In-service teachers Italy (data 2022)</vt:lpstr>
      <vt:lpstr>In-service teachers Italy</vt:lpstr>
      <vt:lpstr>Slajd 41</vt:lpstr>
      <vt:lpstr>Slajd 42</vt:lpstr>
      <vt:lpstr>Slajd 43</vt:lpstr>
      <vt:lpstr>New research (2024)</vt:lpstr>
      <vt:lpstr>Slajd 45</vt:lpstr>
      <vt:lpstr>Slajd 46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Lukasz Tomczyk</dc:creator>
  <cp:lastModifiedBy>Lukasz Tomczyk</cp:lastModifiedBy>
  <cp:revision>60</cp:revision>
  <dcterms:created xsi:type="dcterms:W3CDTF">2006-08-16T00:00:00Z</dcterms:created>
  <dcterms:modified xsi:type="dcterms:W3CDTF">2023-11-10T09:17:54Z</dcterms:modified>
  <dc:identifier>DAExr7wO6wk</dc:identifier>
</cp:coreProperties>
</file>